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3" r:id="rId2"/>
    <p:sldMasterId id="2147483722" r:id="rId3"/>
    <p:sldMasterId id="2147483743" r:id="rId4"/>
    <p:sldMasterId id="2147483764" r:id="rId5"/>
    <p:sldMasterId id="2147483771" r:id="rId6"/>
  </p:sldMasterIdLst>
  <p:notesMasterIdLst>
    <p:notesMasterId r:id="rId44"/>
  </p:notesMasterIdLst>
  <p:handoutMasterIdLst>
    <p:handoutMasterId r:id="rId45"/>
  </p:handoutMasterIdLst>
  <p:sldIdLst>
    <p:sldId id="312" r:id="rId7"/>
    <p:sldId id="316" r:id="rId8"/>
    <p:sldId id="317" r:id="rId9"/>
    <p:sldId id="318" r:id="rId10"/>
    <p:sldId id="321" r:id="rId11"/>
    <p:sldId id="336" r:id="rId12"/>
    <p:sldId id="287" r:id="rId13"/>
    <p:sldId id="322" r:id="rId14"/>
    <p:sldId id="328" r:id="rId15"/>
    <p:sldId id="323" r:id="rId16"/>
    <p:sldId id="329" r:id="rId17"/>
    <p:sldId id="330" r:id="rId18"/>
    <p:sldId id="331" r:id="rId19"/>
    <p:sldId id="295" r:id="rId20"/>
    <p:sldId id="327" r:id="rId21"/>
    <p:sldId id="332" r:id="rId22"/>
    <p:sldId id="333" r:id="rId23"/>
    <p:sldId id="324" r:id="rId24"/>
    <p:sldId id="345" r:id="rId25"/>
    <p:sldId id="326" r:id="rId26"/>
    <p:sldId id="303" r:id="rId27"/>
    <p:sldId id="337" r:id="rId28"/>
    <p:sldId id="304" r:id="rId29"/>
    <p:sldId id="338" r:id="rId30"/>
    <p:sldId id="305" r:id="rId31"/>
    <p:sldId id="339" r:id="rId32"/>
    <p:sldId id="306" r:id="rId33"/>
    <p:sldId id="340" r:id="rId34"/>
    <p:sldId id="307" r:id="rId35"/>
    <p:sldId id="341" r:id="rId36"/>
    <p:sldId id="308" r:id="rId37"/>
    <p:sldId id="342" r:id="rId38"/>
    <p:sldId id="309" r:id="rId39"/>
    <p:sldId id="343" r:id="rId40"/>
    <p:sldId id="310" r:id="rId41"/>
    <p:sldId id="344" r:id="rId42"/>
    <p:sldId id="315" r:id="rId43"/>
  </p:sldIdLst>
  <p:sldSz cx="9144000" cy="5143500" type="screen16x9"/>
  <p:notesSz cx="6858000" cy="9144000"/>
  <p:embeddedFontLst>
    <p:embeddedFont>
      <p:font typeface="Basis Grotesque Pro" panose="020B0604020202020204" charset="0"/>
      <p:regular r:id="rId46"/>
      <p:bold r:id="rId47"/>
    </p:embeddedFont>
    <p:embeddedFont>
      <p:font typeface="Basis Grotesque Pro Medium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Rostelecom Basis" panose="020B0503030604040103" pitchFamily="34" charset="0"/>
      <p:regular r:id="rId53"/>
      <p:bold r:id="rId54"/>
    </p:embeddedFont>
    <p:embeddedFont>
      <p:font typeface="Rostelecom Basis Medium" panose="020B0603030604040103" pitchFamily="34" charset="0"/>
      <p:regular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FF"/>
    <a:srgbClr val="001C45"/>
    <a:srgbClr val="E1CAEA"/>
    <a:srgbClr val="DBC8EC"/>
    <a:srgbClr val="FF4F12"/>
    <a:srgbClr val="65BBE9"/>
    <a:srgbClr val="275392"/>
    <a:srgbClr val="273A64"/>
    <a:srgbClr val="FF8218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88431" autoAdjust="0"/>
  </p:normalViewPr>
  <p:slideViewPr>
    <p:cSldViewPr snapToGrid="0" snapToObjects="1">
      <p:cViewPr varScale="1">
        <p:scale>
          <a:sx n="79" d="100"/>
          <a:sy n="79" d="100"/>
        </p:scale>
        <p:origin x="10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BEBE-4480-C44C-9C62-388EF42AD068}" type="datetimeFigureOut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2/21/2022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624BE-4E4F-A141-A6D4-0106257B5BE2}" type="slidenum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‹#›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42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3539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defTabSz="171450" latinLnBrk="0">
      <a:lnSpc>
        <a:spcPct val="117999"/>
      </a:lnSpc>
      <a:defRPr sz="825" b="0" i="0">
        <a:latin typeface="Arial Regular" charset="0"/>
        <a:ea typeface="Arial Regular" charset="0"/>
        <a:cs typeface="Arial Regular" charset="0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5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38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339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660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725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9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515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356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883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stelecom Basis regular "/>
            </a:endParaRPr>
          </a:p>
        </p:txBody>
      </p:sp>
    </p:spTree>
    <p:extLst>
      <p:ext uri="{BB962C8B-B14F-4D97-AF65-F5344CB8AC3E}">
        <p14:creationId xmlns:p14="http://schemas.microsoft.com/office/powerpoint/2010/main" val="3668973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19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stelecom Basis" panose="020B0503030604040103" pitchFamily="34" charset="0"/>
            </a:endParaRPr>
          </a:p>
          <a:p>
            <a:endParaRPr lang="ru-RU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7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19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25" b="0" i="0" dirty="0">
                <a:effectLst/>
                <a:latin typeface="Rostelecom Basis" panose="020B0503030604040103" pitchFamily="34" charset="0"/>
                <a:ea typeface="Arial Regular" charset="0"/>
                <a:cs typeface="Arial Regular" charset="0"/>
                <a:sym typeface="Helvetica Neue"/>
              </a:rPr>
              <a:t> </a:t>
            </a:r>
          </a:p>
          <a:p>
            <a:endParaRPr lang="ru-RU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5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stelecom Basis" panose="020B0503030604040103" pitchFamily="34" charset="0"/>
            </a:endParaRPr>
          </a:p>
          <a:p>
            <a:endParaRPr lang="ru-RU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2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80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78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1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12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5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Символ «Ростелеком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B0135-AD67-44A2-B456-0DEAAF652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2" y="1780408"/>
            <a:ext cx="954156" cy="15826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>
            <a:extLst>
              <a:ext uri="{FF2B5EF4-FFF2-40B4-BE49-F238E27FC236}">
                <a16:creationId xmlns:a16="http://schemas.microsoft.com/office/drawing/2014/main" id="{01D8B5CF-86D3-4C23-9345-61601C7EE5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8102BAB2-1FB9-2C4D-A635-4EEE12DE7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2073B4-36FF-CD48-9214-15F540603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469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013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F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43888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3">
    <p:bg>
      <p:bgPr>
        <a:solidFill>
          <a:srgbClr val="7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5DF24D8D-5C2A-42A5-9F06-F7DE93EC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732EA3-7D9A-4AED-B22E-01D8EC899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1902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A8B788E-4662-C149-9FD0-5D07E6A00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1785AB-A91E-9240-890A-FC4A26A5C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89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5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E816F5B0-71FA-E24F-97F8-2B47D06EB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3C414D-C187-554B-AE68-DD2AA7439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785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34BDD16-C644-6C4A-968E-7ADE210F4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1FBC7B-C5E5-614C-B9A1-1E8E8E7C20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207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7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062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8">
    <p:bg>
      <p:bgPr>
        <a:solidFill>
          <a:srgbClr val="FF8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22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04942"/>
            <a:ext cx="1702841" cy="338554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11976"/>
            <a:ext cx="6368069" cy="5143418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703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826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56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6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4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9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3A64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3A64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3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8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65040"/>
            <a:ext cx="4996878" cy="646331"/>
          </a:xfrm>
          <a:prstGeom prst="rect">
            <a:avLst/>
          </a:prstGeom>
          <a:solidFill>
            <a:srgbClr val="8600FF"/>
          </a:solidFill>
        </p:spPr>
        <p:txBody>
          <a:bodyPr lIns="54000"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6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539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539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2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8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324" y="-260"/>
            <a:ext cx="7713229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069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511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3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0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6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3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2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5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6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EFEFE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EFEFE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0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7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8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66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9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8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5AED8DF-49D6-402F-85EF-26DAEB2F7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9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0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" y="176"/>
            <a:ext cx="9143374" cy="5143148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5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48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3">
            <a:extLst>
              <a:ext uri="{FF2B5EF4-FFF2-40B4-BE49-F238E27FC236}">
                <a16:creationId xmlns:a16="http://schemas.microsoft.com/office/drawing/2014/main" id="{39F39420-D8DC-754B-9143-295A29D60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DC316CD6-A01B-D24C-A53E-B4D85828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E0FEE89-5861-CA47-9CDD-F1983CD31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3A6D1F0A-1E4D-7D49-82B2-EE7D3C949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7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3">
            <a:extLst>
              <a:ext uri="{FF2B5EF4-FFF2-40B4-BE49-F238E27FC236}">
                <a16:creationId xmlns:a16="http://schemas.microsoft.com/office/drawing/2014/main" id="{BBC2481A-3D46-3E4B-A8C8-43FE48BCD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F62473E5-88D7-2241-AEC0-05C556573E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0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02922D7C-4045-6F42-8CFA-2FB2EB71FB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01AB3E0F-1A42-FC4E-800E-CD9DA8505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7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7E98B6B-359D-479D-8605-F984C751B1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A9F7BB9-31D6-CE4F-BED3-F0625BF69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15F118-A242-1C45-B8CC-7349A2EB4E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8199" cy="515302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815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2406A369-BDD1-094B-9145-4FD86B7F9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1028BD2D-6933-CC49-9F0E-70D5D59B1C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6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347AD39-108B-6C43-BF3D-DDCED6C166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01BA5D-90C2-9644-A2CC-002CED3DF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3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245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143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645460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159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3168028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8E98B-4B8E-4EA3-AAF6-3ABA47E16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дополнительно выделить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F3EA056-A9D0-4391-9B78-1C4C6780A8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60DF90D-A1E6-1D4A-9294-67E6DC82C2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Она не должна быстро надоесть. </a:t>
            </a:r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06321E22-99EF-264D-BC59-6843D838A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986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19AA77-1B10-4BE7-A3FA-ECCBB414A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0714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3C3DD05-4AC4-4701-97B7-7E591F86EA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9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3CEF8F0-7B7B-4062-B8A2-D186D891FB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228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8290962-CC68-4919-927C-CF7885853C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746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9A8657-207A-4853-95E1-E540B43D1D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44BA8D-8FF8-43F4-B1C0-7AFAD66A1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71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«Ростелеком», вероятно, должна быть более нейтральной. 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F89E4921-2495-7F40-B70F-2E42942CC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70CF042-EB6B-6046-A4F3-56033B7C9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70003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4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4AAC46A-98FE-534D-AF70-7FCE50D77F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4570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963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33E436C-0090-4DB1-AFB6-759538D3FF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776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86DEE-A023-4605-92CA-F3B6FB7F85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104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316294A-1218-493B-8A6B-D3AF9A524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3329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5043173-0C8E-4088-B0A0-EEA5A37470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2013558"/>
            <a:ext cx="2026968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D982E-A51C-4B46-8B03-D9F75FDBF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5776" y="2018121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48B7D0-DBC4-4EDA-AF42-18891E571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2687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7980FAE-5EBE-AE4F-9722-32BF472E2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023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30022" y="-260"/>
            <a:ext cx="4761603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492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054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">
            <a:extLst>
              <a:ext uri="{FF2B5EF4-FFF2-40B4-BE49-F238E27FC236}">
                <a16:creationId xmlns:a16="http://schemas.microsoft.com/office/drawing/2014/main" id="{516D5CD8-6CFC-404E-994F-C897A4A33828}"/>
              </a:ext>
            </a:extLst>
          </p:cNvPr>
          <p:cNvCxnSpPr/>
          <p:nvPr userDrawn="1"/>
        </p:nvCxnSpPr>
        <p:spPr>
          <a:xfrm>
            <a:off x="440464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6">
            <a:extLst>
              <a:ext uri="{FF2B5EF4-FFF2-40B4-BE49-F238E27FC236}">
                <a16:creationId xmlns:a16="http://schemas.microsoft.com/office/drawing/2014/main" id="{9979B911-F986-4717-B5EC-B31AD8F250E5}"/>
              </a:ext>
            </a:extLst>
          </p:cNvPr>
          <p:cNvCxnSpPr/>
          <p:nvPr userDrawn="1"/>
        </p:nvCxnSpPr>
        <p:spPr>
          <a:xfrm>
            <a:off x="3294954" y="1249638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6" name="Прямая соединительная линия 22">
            <a:extLst>
              <a:ext uri="{FF2B5EF4-FFF2-40B4-BE49-F238E27FC236}">
                <a16:creationId xmlns:a16="http://schemas.microsoft.com/office/drawing/2014/main" id="{63BFA849-6A42-41A0-B1E4-DC9521C8FFD1}"/>
              </a:ext>
            </a:extLst>
          </p:cNvPr>
          <p:cNvCxnSpPr/>
          <p:nvPr userDrawn="1"/>
        </p:nvCxnSpPr>
        <p:spPr>
          <a:xfrm>
            <a:off x="6155489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3FAAB3-2D08-4C80-A4DF-1C5081A44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310788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CFBB4F-4E32-4FDF-AE9A-0093733B5D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954" y="1324615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E44916-8FA1-42E8-84AC-6405B960F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1319917"/>
            <a:ext cx="2439780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F7C68785-B95F-DE42-B7EA-52708B117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7881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5DA647-F18C-46B5-9842-FB154553F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011076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8105C4-90D0-4DCA-838E-99A693116F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015639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E8CE37-87D2-46D8-A043-BF515B11C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0205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6978A-B321-46CC-8EAD-8EE3B46873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04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A64C352-769B-42F4-82BF-88CCE3A31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60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C3CC3BE-1DDC-4C9D-AE93-E95D498B8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4805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95E341E8-5D5B-9E41-9286-773A6F21F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038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8">
            <a:extLst>
              <a:ext uri="{FF2B5EF4-FFF2-40B4-BE49-F238E27FC236}">
                <a16:creationId xmlns:a16="http://schemas.microsoft.com/office/drawing/2014/main" id="{E4D97FBF-DE83-4BF7-AD76-FC553196EADD}"/>
              </a:ext>
            </a:extLst>
          </p:cNvPr>
          <p:cNvSpPr/>
          <p:nvPr userDrawn="1"/>
        </p:nvSpPr>
        <p:spPr>
          <a:xfrm rot="13500000" flipH="1">
            <a:off x="3232233" y="1301759"/>
            <a:ext cx="626209" cy="626209"/>
          </a:xfrm>
          <a:prstGeom prst="teardrop">
            <a:avLst/>
          </a:prstGeom>
          <a:solidFill>
            <a:srgbClr val="8600F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Прямая соединительная линия 9">
            <a:extLst>
              <a:ext uri="{FF2B5EF4-FFF2-40B4-BE49-F238E27FC236}">
                <a16:creationId xmlns:a16="http://schemas.microsoft.com/office/drawing/2014/main" id="{8BBC4119-2CEF-416F-BFC2-9491E369F32B}"/>
              </a:ext>
            </a:extLst>
          </p:cNvPr>
          <p:cNvCxnSpPr>
            <a:cxnSpLocks/>
          </p:cNvCxnSpPr>
          <p:nvPr/>
        </p:nvCxnSpPr>
        <p:spPr>
          <a:xfrm>
            <a:off x="494195" y="2050827"/>
            <a:ext cx="7995255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15" name="Капля 28">
            <a:extLst>
              <a:ext uri="{FF2B5EF4-FFF2-40B4-BE49-F238E27FC236}">
                <a16:creationId xmlns:a16="http://schemas.microsoft.com/office/drawing/2014/main" id="{7AB9217F-B3AA-4499-8918-02504E3854EA}"/>
              </a:ext>
            </a:extLst>
          </p:cNvPr>
          <p:cNvSpPr/>
          <p:nvPr userDrawn="1"/>
        </p:nvSpPr>
        <p:spPr>
          <a:xfrm rot="13500000" flipH="1">
            <a:off x="5970572" y="1301959"/>
            <a:ext cx="626209" cy="626209"/>
          </a:xfrm>
          <a:prstGeom prst="teardrop">
            <a:avLst/>
          </a:prstGeom>
          <a:solidFill>
            <a:srgbClr val="86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F8540-D8AA-433F-9A94-561CDDCB96B1}"/>
              </a:ext>
            </a:extLst>
          </p:cNvPr>
          <p:cNvSpPr txBox="1"/>
          <p:nvPr/>
        </p:nvSpPr>
        <p:spPr>
          <a:xfrm>
            <a:off x="6082642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02825-B3D8-41E5-A7BD-6F7BD6AD6009}"/>
              </a:ext>
            </a:extLst>
          </p:cNvPr>
          <p:cNvSpPr txBox="1"/>
          <p:nvPr/>
        </p:nvSpPr>
        <p:spPr>
          <a:xfrm>
            <a:off x="3352978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2</a:t>
            </a:r>
          </a:p>
        </p:txBody>
      </p:sp>
      <p:sp>
        <p:nvSpPr>
          <p:cNvPr id="19" name="Капля 33">
            <a:extLst>
              <a:ext uri="{FF2B5EF4-FFF2-40B4-BE49-F238E27FC236}">
                <a16:creationId xmlns:a16="http://schemas.microsoft.com/office/drawing/2014/main" id="{EE02C1C3-A6D9-4F5C-A166-8881FFEEA90F}"/>
              </a:ext>
            </a:extLst>
          </p:cNvPr>
          <p:cNvSpPr/>
          <p:nvPr/>
        </p:nvSpPr>
        <p:spPr>
          <a:xfrm rot="13500000" flipH="1">
            <a:off x="475297" y="1301960"/>
            <a:ext cx="626209" cy="626209"/>
          </a:xfrm>
          <a:prstGeom prst="teardrop">
            <a:avLst/>
          </a:prstGeom>
          <a:solidFill>
            <a:srgbClr val="8600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2B9A36-EFD3-4768-A25A-CC5F689F06AF}"/>
              </a:ext>
            </a:extLst>
          </p:cNvPr>
          <p:cNvSpPr txBox="1"/>
          <p:nvPr/>
        </p:nvSpPr>
        <p:spPr>
          <a:xfrm>
            <a:off x="573299" y="1406457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34070FCF-8B05-8C46-817E-AE4CEBE76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47523-D8F1-694C-96ED-F2DF28D7E4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266581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B7F11DE-E0EF-B14E-9C71-A45EA4883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271144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06AD194-77AF-D74B-B7EA-7088EF6C5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275710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1922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EC35377-6FFC-40C5-8C38-738E4C35F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5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Константин Константинов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8A2625-C07A-4B3A-B57C-9F8552CC96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115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2FC4F77-BB3B-4549-B145-6F14EBE2D8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112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Анастасия Анастасьева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4CF0B9A-CF3D-4796-9ADF-F627118A73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2111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4A5D958-DC17-F34A-8350-8BE4050045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9322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DEEB905D-6119-9C48-9CC9-EFC9769AC7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32111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1AADF589-483D-1C4C-A59F-8FAFB45F2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532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DFDE3-107D-4511-B8CB-266163CE1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3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2AE2FA18-0952-694B-A56A-B4966255D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82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A433BFB-4227-4636-BAD8-A7867001BE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8640" y="0"/>
            <a:ext cx="3356947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52EBDB49-F5EC-3C41-926A-83AB7D978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6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471E8C-C37E-41C7-8D4F-AB3BF500F6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99DFE334-2E71-C242-9953-F8B6423EC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081727A-2C0D-479E-BE07-8D2201F9E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D3E0B2-5BAF-4869-8191-A527EE2249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7084BB5-6F13-489D-B5F7-8EBCBAA8A7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365E7D-D762-476B-BED8-181F6A680F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6960" y="0"/>
            <a:ext cx="578862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en-US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</a:t>
            </a:r>
            <a:endParaRPr lang="ru-RU" dirty="0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0D7654A2-31BB-AF4B-BFD0-3F939EC66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27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B359433-4E10-4A5C-97A7-B5EC5BF39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1586" y="-1"/>
            <a:ext cx="5822414" cy="5144400"/>
          </a:xfrm>
          <a:custGeom>
            <a:avLst/>
            <a:gdLst>
              <a:gd name="connsiteX0" fmla="*/ 0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0 w 5822414"/>
              <a:gd name="connsiteY4" fmla="*/ 0 h 5144400"/>
              <a:gd name="connsiteX0" fmla="*/ 2440236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2440236 w 5822414"/>
              <a:gd name="connsiteY4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14" h="5144400">
                <a:moveTo>
                  <a:pt x="2440236" y="0"/>
                </a:moveTo>
                <a:lnTo>
                  <a:pt x="5822414" y="0"/>
                </a:lnTo>
                <a:lnTo>
                  <a:pt x="5822414" y="5144400"/>
                </a:lnTo>
                <a:lnTo>
                  <a:pt x="0" y="5144400"/>
                </a:lnTo>
                <a:lnTo>
                  <a:pt x="24402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/>
              <a:t>755</a:t>
            </a:r>
            <a:r>
              <a:rPr lang="ru-RU" dirty="0"/>
              <a:t>-</a:t>
            </a:r>
            <a:r>
              <a:rPr lang="en-US" dirty="0"/>
              <a:t>07</a:t>
            </a:r>
            <a:r>
              <a:rPr lang="ru-RU" dirty="0"/>
              <a:t>-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125009 г. Москва, </a:t>
            </a:r>
            <a:br>
              <a:rPr lang="ru-RU" dirty="0"/>
            </a:br>
            <a:r>
              <a:rPr lang="ru-RU" dirty="0"/>
              <a:t>Никитский переулок, 7с1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/>
              <a:t>info@rt-solar.ru 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8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1159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Центральный офис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3963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303801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8218"/>
                </a:solidFill>
              </a:rPr>
              <a:t>info@rt-solar.ru </a:t>
            </a:r>
          </a:p>
        </p:txBody>
      </p:sp>
    </p:spTree>
    <p:extLst>
      <p:ext uri="{BB962C8B-B14F-4D97-AF65-F5344CB8AC3E}">
        <p14:creationId xmlns:p14="http://schemas.microsoft.com/office/powerpoint/2010/main" val="13622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557" y="2"/>
            <a:ext cx="5812443" cy="5143499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1"/>
            <a:ext cx="6368494" cy="5143761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3948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3050" cy="5133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26837"/>
            <a:ext cx="158419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Центральный офис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2582416" cy="541687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125009 г. Москва,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Никитский переулок, 7с1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24397"/>
            <a:ext cx="170611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+7 (499) 755-07-70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984673"/>
            <a:ext cx="1415652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info@rt-solar.ru 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062132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</a:rPr>
              <a:t>‹#›</a:t>
            </a:fld>
            <a:endParaRPr lang="ru-RU" dirty="0">
              <a:solidFill>
                <a:srgbClr val="FEFEFE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35104" y="781050"/>
            <a:ext cx="8310056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endParaRPr lang="ru-RU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  <a:p>
            <a:pPr algn="l"/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8218"/>
                </a:solidFill>
              </a:rPr>
              <a:t>О компании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5104" y="204248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3200" b="0" dirty="0">
                <a:solidFill>
                  <a:srgbClr val="FF8218"/>
                </a:solidFill>
                <a:latin typeface="Rostelecom Basis" panose="020B0604020202020204" charset="0"/>
              </a:rPr>
              <a:t>№</a:t>
            </a:r>
            <a:r>
              <a:rPr lang="ru-RU" sz="4000" b="0" baseline="0" dirty="0">
                <a:solidFill>
                  <a:srgbClr val="FF8218"/>
                </a:solidFill>
                <a:latin typeface="Rostelecom Basis" panose="020B0604020202020204" charset="0"/>
              </a:rPr>
              <a:t>1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рынке сервисов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7761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500</a:t>
            </a:r>
            <a:r>
              <a:rPr lang="ru-RU" sz="3600" b="0" dirty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4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экспертов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720418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50</a:t>
            </a:r>
            <a:r>
              <a:rPr lang="ru-RU" sz="3600" b="0" dirty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36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клиентов из топ-100 российского бизнеса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35104" y="3239537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baseline="0" dirty="0">
                <a:solidFill>
                  <a:srgbClr val="FF8218"/>
                </a:solidFill>
                <a:latin typeface="Rostelecom Basis" panose="020B0604020202020204" charset="0"/>
              </a:rPr>
              <a:t>10</a:t>
            </a:r>
            <a:r>
              <a:rPr lang="ru-RU" sz="2000" b="0" baseline="0" dirty="0">
                <a:solidFill>
                  <a:srgbClr val="FF8218"/>
                </a:solidFill>
                <a:latin typeface="Rostelecom Basis" panose="020B0604020202020204" charset="0"/>
              </a:rPr>
              <a:t>минут</a:t>
            </a:r>
            <a:endParaRPr lang="ru-RU" sz="4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обнаружение </a:t>
            </a:r>
            <a:r>
              <a:rPr lang="ru-RU" sz="1200" b="0" baseline="0" dirty="0" err="1">
                <a:solidFill>
                  <a:srgbClr val="FEFEFE"/>
                </a:solidFill>
                <a:latin typeface="Rostelecom Basis" panose="020B0604020202020204" charset="0"/>
              </a:rPr>
              <a:t>кибератаки</a:t>
            </a:r>
            <a:endParaRPr lang="ru-RU" sz="1200" b="0" baseline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577761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30</a:t>
            </a: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минут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реагирование </a:t>
            </a:r>
            <a:b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и защиту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20418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8218"/>
                </a:solidFill>
                <a:latin typeface="Rostelecom Basis" panose="020B0604020202020204" charset="0"/>
              </a:rPr>
              <a:t>72</a:t>
            </a:r>
            <a:r>
              <a:rPr lang="ru-RU" sz="2000" b="0" dirty="0">
                <a:solidFill>
                  <a:srgbClr val="FF8218"/>
                </a:solidFill>
                <a:latin typeface="Rostelecom Basis" panose="020B0604020202020204" charset="0"/>
              </a:rPr>
              <a:t>млрд</a:t>
            </a:r>
            <a:endParaRPr lang="ru-RU" sz="2000" b="0" baseline="0" dirty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анализируемых </a:t>
            </a:r>
            <a:b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событий ИБ в сутки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25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Лицензии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5104" y="767410"/>
            <a:ext cx="8310056" cy="36086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None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Лицензии «Ростелеком-Солар» (компания ПАО «Ростелеком»)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</a:t>
            </a:r>
            <a:r>
              <a:rPr lang="ru-RU" sz="1400" b="0" i="0" kern="1200" dirty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ГосСОПКА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  <a:p>
            <a:pPr algn="l"/>
            <a:endParaRPr lang="ru-RU" sz="1050" b="0" dirty="0">
              <a:solidFill>
                <a:schemeClr val="tx1"/>
              </a:solidFill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27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217" y="4481733"/>
            <a:ext cx="241610" cy="408321"/>
          </a:xfrm>
          <a:prstGeom prst="rect">
            <a:avLst/>
          </a:prstGeom>
        </p:spPr>
      </p:pic>
      <p:sp>
        <p:nvSpPr>
          <p:cNvPr id="33" name="Прямоугольник 32"/>
          <p:cNvSpPr/>
          <p:nvPr userDrawn="1"/>
        </p:nvSpPr>
        <p:spPr>
          <a:xfrm>
            <a:off x="3675461" y="4617195"/>
            <a:ext cx="1500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ПАО «Ростелеком»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49" y="4469992"/>
            <a:ext cx="322241" cy="43180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5414814" y="4617195"/>
            <a:ext cx="1528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Филиалы </a:t>
            </a:r>
            <a:r>
              <a:rPr lang="en-US" sz="900" b="0" dirty="0">
                <a:latin typeface="Rostelecom Basis" panose="020B0604020202020204" charset="0"/>
              </a:rPr>
              <a:t>Solar JSOC</a:t>
            </a:r>
            <a:endParaRPr lang="ru-RU" sz="900" b="0" dirty="0">
              <a:latin typeface="Rostelecom Basis" panose="020B060402020202020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73" y="644497"/>
            <a:ext cx="7399535" cy="3893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Филиалы </a:t>
            </a:r>
            <a:r>
              <a:rPr lang="en-US" dirty="0">
                <a:solidFill>
                  <a:schemeClr val="tx1"/>
                </a:solidFill>
              </a:rPr>
              <a:t>Solar JSOC </a:t>
            </a:r>
            <a:r>
              <a:rPr lang="ru-RU" dirty="0">
                <a:solidFill>
                  <a:schemeClr val="tx1"/>
                </a:solidFill>
              </a:rPr>
              <a:t>и ПАО</a:t>
            </a:r>
            <a:r>
              <a:rPr lang="ru-RU" baseline="0" dirty="0">
                <a:solidFill>
                  <a:schemeClr val="tx1"/>
                </a:solidFill>
              </a:rPr>
              <a:t> «Ростелеком»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E9A33CB-6E72-4D59-8F43-53EF1DAC45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55D3F2D1-ABB7-41C0-8D68-4ADBDAE08C2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8B6F4245-DCB9-493F-A627-533EBF8CFB0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829AE06-A076-471C-BCF7-2DEAF29E11C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246642" y="171848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B85FBA92-0725-49C8-BD91-4D7A18EF516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245730" y="250603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BD2CEA5-B3E3-4DB1-BDCA-F3424E731C1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244820" y="328810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BFD6960B-4F98-4144-9879-B029808DA7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060020" y="171757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07A5CF51-A89A-45AE-99CD-DB86EA28B34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059108" y="250512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0E7EA7A7-F2E2-4CAA-B3C3-E50D17FD34DA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58198" y="3287199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B27E7-A134-40ED-A38C-BF6286B3CD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3" y="172107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8ED9EA7-B1A9-4DEC-8DEB-29994D361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2" y="2508621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BB1AC9-5E60-4EDC-A4BE-EA9E039F1D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6" y="328613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39CC07-D3B6-47BA-9E4C-8585D00E8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748" y="1720167"/>
            <a:ext cx="1917677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93E0DE1-C1EF-4457-878C-8AB1BF8B88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318" y="250771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A5CCEFC-99B1-47A4-A992-5359BF3A2B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0311" y="3285225"/>
            <a:ext cx="1913113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9C4C3AD-2D68-4706-BDF7-9BB5B07C62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9130" y="1719257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B3CB25D-EB39-4E8E-8804-9D0C936F82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3699" y="250680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AEB003-464C-4011-9C93-7F141601A2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43693" y="328431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:a16="http://schemas.microsoft.com/office/drawing/2014/main" id="{1979CB05-B189-8247-B6D0-11F5A948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526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ACFD6A4-692D-45A4-9A94-5402E5BF4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FD5FE93B-B99F-264F-AAD0-6D74D8CB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1EBD49-1A7F-6B4D-A303-B87DE402767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0AFC779-D240-4643-939F-8C43B0FCF6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F864477-E0FA-A245-AD87-5A559B79FB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F683E2-6260-AA45-9DE0-D5D657B18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2" y="1721075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2782A4F-92F5-0546-ACAB-07684ED5FA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1" y="2508621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8CB05F8-068E-384C-B5A8-0B5C5EA37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5" y="3286133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8133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880535-C43E-49B9-939E-93A7B5D65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5F20A0-5262-482D-A879-6645EDC598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4243E37A-C7DE-6D4C-9CCF-A77C9A2B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882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7E5F154A-D40D-4DCE-A405-401F2F25378A}"/>
              </a:ext>
            </a:extLst>
          </p:cNvPr>
          <p:cNvSpPr/>
          <p:nvPr/>
        </p:nvSpPr>
        <p:spPr>
          <a:xfrm>
            <a:off x="2538790" y="1203767"/>
            <a:ext cx="1712863" cy="1541991"/>
          </a:xfrm>
          <a:prstGeom prst="rect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Прямоугольник 18">
            <a:extLst>
              <a:ext uri="{FF2B5EF4-FFF2-40B4-BE49-F238E27FC236}">
                <a16:creationId xmlns:a16="http://schemas.microsoft.com/office/drawing/2014/main" id="{34A8B8BA-46B0-478F-BCCE-4658C512E644}"/>
              </a:ext>
            </a:extLst>
          </p:cNvPr>
          <p:cNvSpPr/>
          <p:nvPr/>
        </p:nvSpPr>
        <p:spPr>
          <a:xfrm>
            <a:off x="4704165" y="1203767"/>
            <a:ext cx="1712863" cy="1541991"/>
          </a:xfrm>
          <a:prstGeom prst="rect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C07872DE-014D-412D-9C1C-784AC26D4166}"/>
              </a:ext>
            </a:extLst>
          </p:cNvPr>
          <p:cNvSpPr/>
          <p:nvPr/>
        </p:nvSpPr>
        <p:spPr>
          <a:xfrm>
            <a:off x="6813866" y="1203767"/>
            <a:ext cx="1712863" cy="1541991"/>
          </a:xfrm>
          <a:prstGeom prst="rect">
            <a:avLst/>
          </a:prstGeom>
          <a:solidFill>
            <a:srgbClr val="65B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656EFCE6-7335-4BDB-9399-8ACE14D07B18}"/>
              </a:ext>
            </a:extLst>
          </p:cNvPr>
          <p:cNvSpPr/>
          <p:nvPr/>
        </p:nvSpPr>
        <p:spPr>
          <a:xfrm>
            <a:off x="435104" y="1203767"/>
            <a:ext cx="1712863" cy="1541991"/>
          </a:xfrm>
          <a:prstGeom prst="rect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Прямоугольник 13">
            <a:extLst>
              <a:ext uri="{FF2B5EF4-FFF2-40B4-BE49-F238E27FC236}">
                <a16:creationId xmlns:a16="http://schemas.microsoft.com/office/drawing/2014/main" id="{EEE8AD33-774C-4A79-8EA1-69DF96953614}"/>
              </a:ext>
            </a:extLst>
          </p:cNvPr>
          <p:cNvSpPr/>
          <p:nvPr/>
        </p:nvSpPr>
        <p:spPr>
          <a:xfrm>
            <a:off x="47481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1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9" name="Прямоугольник 17">
            <a:extLst>
              <a:ext uri="{FF2B5EF4-FFF2-40B4-BE49-F238E27FC236}">
                <a16:creationId xmlns:a16="http://schemas.microsoft.com/office/drawing/2014/main" id="{54BFDCDA-B448-4727-B7D2-0F8918B4FA09}"/>
              </a:ext>
            </a:extLst>
          </p:cNvPr>
          <p:cNvSpPr/>
          <p:nvPr/>
        </p:nvSpPr>
        <p:spPr>
          <a:xfrm>
            <a:off x="258553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2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Прямоугольник 20">
            <a:extLst>
              <a:ext uri="{FF2B5EF4-FFF2-40B4-BE49-F238E27FC236}">
                <a16:creationId xmlns:a16="http://schemas.microsoft.com/office/drawing/2014/main" id="{C8AAE6E9-DC14-41C2-B040-2166C8C89CD9}"/>
              </a:ext>
            </a:extLst>
          </p:cNvPr>
          <p:cNvSpPr/>
          <p:nvPr/>
        </p:nvSpPr>
        <p:spPr>
          <a:xfrm>
            <a:off x="4743873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3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Прямоугольник 23">
            <a:extLst>
              <a:ext uri="{FF2B5EF4-FFF2-40B4-BE49-F238E27FC236}">
                <a16:creationId xmlns:a16="http://schemas.microsoft.com/office/drawing/2014/main" id="{A85D6D4B-E77B-4246-9BC0-C77A93BEE9CB}"/>
              </a:ext>
            </a:extLst>
          </p:cNvPr>
          <p:cNvSpPr/>
          <p:nvPr/>
        </p:nvSpPr>
        <p:spPr>
          <a:xfrm>
            <a:off x="686764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4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Треугольник 2">
            <a:extLst>
              <a:ext uri="{FF2B5EF4-FFF2-40B4-BE49-F238E27FC236}">
                <a16:creationId xmlns:a16="http://schemas.microsoft.com/office/drawing/2014/main" id="{CDE19D12-D53A-4453-9052-0D4C4627E3C4}"/>
              </a:ext>
            </a:extLst>
          </p:cNvPr>
          <p:cNvSpPr/>
          <p:nvPr/>
        </p:nvSpPr>
        <p:spPr>
          <a:xfrm rot="5400000">
            <a:off x="2058032" y="1406863"/>
            <a:ext cx="359323" cy="191582"/>
          </a:xfrm>
          <a:prstGeom prst="triangle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7" name="Треугольник 24">
            <a:extLst>
              <a:ext uri="{FF2B5EF4-FFF2-40B4-BE49-F238E27FC236}">
                <a16:creationId xmlns:a16="http://schemas.microsoft.com/office/drawing/2014/main" id="{D433C6B3-5DE0-40FB-B028-C61DFFEA39E5}"/>
              </a:ext>
            </a:extLst>
          </p:cNvPr>
          <p:cNvSpPr/>
          <p:nvPr/>
        </p:nvSpPr>
        <p:spPr>
          <a:xfrm rot="5400000">
            <a:off x="4167036" y="1406863"/>
            <a:ext cx="359323" cy="191582"/>
          </a:xfrm>
          <a:prstGeom prst="triangle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8" name="Треугольник 25">
            <a:extLst>
              <a:ext uri="{FF2B5EF4-FFF2-40B4-BE49-F238E27FC236}">
                <a16:creationId xmlns:a16="http://schemas.microsoft.com/office/drawing/2014/main" id="{6E2E79B7-63FA-46C8-93B0-C10955A9B661}"/>
              </a:ext>
            </a:extLst>
          </p:cNvPr>
          <p:cNvSpPr/>
          <p:nvPr/>
        </p:nvSpPr>
        <p:spPr>
          <a:xfrm rot="5400000">
            <a:off x="6332412" y="1406863"/>
            <a:ext cx="359323" cy="191582"/>
          </a:xfrm>
          <a:prstGeom prst="triangle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1964B-5742-47D3-B28B-20D075FBF5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104" y="2094838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B9CF0C-D9F3-4CA5-942A-22B49094B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2165" y="2093930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7D0175-D3FD-4A0C-9B8B-39D4ADB1D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056" y="2093931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F8873CF-9A96-481B-BAF2-7ABEC56BE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246" y="2006287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A88E3F70-ACB9-E247-AF03-B61C7D623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6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13CFA1C-BBDA-45A1-A943-B5790F30DE1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5104" y="1231976"/>
            <a:ext cx="8219997" cy="2923889"/>
          </a:xfrm>
          <a:prstGeom prst="rect">
            <a:avLst/>
          </a:prstGeom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5B4B8ACF-6B44-3B4E-B7C2-29DFE9708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69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18E2B12D-0230-48F5-934D-AEA2BED9668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697936" y="985581"/>
            <a:ext cx="4112062" cy="3681928"/>
          </a:xfrm>
          <a:prstGeom prst="rect">
            <a:avLst/>
          </a:prstGeom>
        </p:spPr>
        <p:txBody>
          <a:bodyPr anchor="b" anchorCtr="1"/>
          <a:lstStyle>
            <a:lvl1pPr marL="0" indent="0" algn="ct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6128D1-849B-1B46-B793-6EDE1EA6D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880BE3AF-AC26-E548-9A40-E1DA1B333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2E0083F-874C-43F9-8135-355E38DE3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 b="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597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6A25AB8-8BA2-470C-932E-C31EBA09C974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28368" y="1096168"/>
            <a:ext cx="8226734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BB7411CB-48D6-9748-B220-D4EF5B68A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87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AFCCBC-A38D-E940-AE46-05C95C3F58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3CCB78C-5CB4-0247-9E85-FCE786706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E82338DC-503D-834B-8219-13EADBD77F47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4697936" y="1231900"/>
            <a:ext cx="3957166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5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>
            <a:extLst>
              <a:ext uri="{FF2B5EF4-FFF2-40B4-BE49-F238E27FC236}">
                <a16:creationId xmlns:a16="http://schemas.microsoft.com/office/drawing/2014/main" id="{432058D7-0CDD-4594-9CB0-7A77086A5F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BCA787DA-A3DE-47EB-A857-D05CDEA53D83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65B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532E21D-1451-2741-BE0C-891390FA1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1C3D3B-4C5E-F54D-843F-6DA264429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11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5" r:id="rId2"/>
    <p:sldLayoutId id="2147483817" r:id="rId3"/>
    <p:sldLayoutId id="2147483818" r:id="rId4"/>
    <p:sldLayoutId id="2147483823" r:id="rId5"/>
    <p:sldLayoutId id="2147483822" r:id="rId6"/>
    <p:sldLayoutId id="2147483824" r:id="rId7"/>
    <p:sldLayoutId id="2147483819" r:id="rId8"/>
    <p:sldLayoutId id="2147483733" r:id="rId9"/>
    <p:sldLayoutId id="2147483732" r:id="rId10"/>
    <p:sldLayoutId id="2147483731" r:id="rId11"/>
    <p:sldLayoutId id="2147483800" r:id="rId12"/>
    <p:sldLayoutId id="2147483709" r:id="rId13"/>
    <p:sldLayoutId id="2147483736" r:id="rId14"/>
    <p:sldLayoutId id="2147483737" r:id="rId15"/>
    <p:sldLayoutId id="2147483776" r:id="rId16"/>
    <p:sldLayoutId id="2147483801" r:id="rId17"/>
    <p:sldLayoutId id="2147483738" r:id="rId18"/>
    <p:sldLayoutId id="2147483827" r:id="rId19"/>
    <p:sldLayoutId id="2147483842" r:id="rId20"/>
    <p:sldLayoutId id="2147483843" r:id="rId21"/>
  </p:sldLayoutIdLst>
  <p:transition spd="med"/>
  <p:hf hdr="0" ftr="0" dt="0"/>
  <p:txStyles>
    <p:title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02" r:id="rId2"/>
    <p:sldLayoutId id="2147483803" r:id="rId3"/>
    <p:sldLayoutId id="2147483804" r:id="rId4"/>
    <p:sldLayoutId id="2147483805" r:id="rId5"/>
    <p:sldLayoutId id="2147483782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791" r:id="rId12"/>
    <p:sldLayoutId id="2147483811" r:id="rId13"/>
    <p:sldLayoutId id="2147483812" r:id="rId14"/>
    <p:sldLayoutId id="2147483813" r:id="rId15"/>
    <p:sldLayoutId id="2147483814" r:id="rId16"/>
    <p:sldLayoutId id="2147483783" r:id="rId17"/>
    <p:sldLayoutId id="2147483815" r:id="rId18"/>
    <p:sldLayoutId id="2147483816" r:id="rId19"/>
    <p:sldLayoutId id="2147483718" r:id="rId20"/>
    <p:sldLayoutId id="2147483820" r:id="rId21"/>
    <p:sldLayoutId id="2147483821" r:id="rId22"/>
    <p:sldLayoutId id="2147483844" r:id="rId23"/>
  </p:sldLayoutIdLs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26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5" r:id="rId2"/>
    <p:sldLayoutId id="2147483790" r:id="rId3"/>
    <p:sldLayoutId id="2147483784" r:id="rId4"/>
    <p:sldLayoutId id="2147483741" r:id="rId5"/>
    <p:sldLayoutId id="2147483786" r:id="rId6"/>
    <p:sldLayoutId id="2147483787" r:id="rId7"/>
  </p:sldLayoutIdLs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44" r:id="rId2"/>
    <p:sldLayoutId id="2147483829" r:id="rId3"/>
    <p:sldLayoutId id="2147483745" r:id="rId4"/>
    <p:sldLayoutId id="2147483830" r:id="rId5"/>
    <p:sldLayoutId id="2147483747" r:id="rId6"/>
    <p:sldLayoutId id="2147483749" r:id="rId7"/>
    <p:sldLayoutId id="2147483750" r:id="rId8"/>
    <p:sldLayoutId id="2147483751" r:id="rId9"/>
    <p:sldLayoutId id="2147483753" r:id="rId10"/>
    <p:sldLayoutId id="2147483754" r:id="rId11"/>
    <p:sldLayoutId id="2147483755" r:id="rId12"/>
    <p:sldLayoutId id="2147483756" r:id="rId13"/>
    <p:sldLayoutId id="2147483758" r:id="rId14"/>
    <p:sldLayoutId id="2147483760" r:id="rId15"/>
    <p:sldLayoutId id="2147483761" r:id="rId16"/>
    <p:sldLayoutId id="2147483762" r:id="rId17"/>
    <p:sldLayoutId id="2147483832" r:id="rId18"/>
    <p:sldLayoutId id="214748383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2.sv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7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73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4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B567BA-C0DB-4EE4-9939-94D19E38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9" y="1848475"/>
            <a:ext cx="5874762" cy="1446550"/>
          </a:xfrm>
        </p:spPr>
        <p:txBody>
          <a:bodyPr/>
          <a:lstStyle/>
          <a:p>
            <a:r>
              <a:rPr lang="ru-RU" dirty="0"/>
              <a:t>Основы </a:t>
            </a:r>
            <a:r>
              <a:rPr lang="ru-RU" dirty="0" err="1"/>
              <a:t>кибергигиены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CA4C01-CEBE-448F-A9E3-9EA201CC88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388697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78" y="194420"/>
            <a:ext cx="3403815" cy="646331"/>
          </a:xfrm>
          <a:noFill/>
        </p:spPr>
        <p:txBody>
          <a:bodyPr/>
          <a:lstStyle/>
          <a:p>
            <a:r>
              <a:rPr lang="ru-RU" sz="2400" dirty="0">
                <a:solidFill>
                  <a:srgbClr val="8600FF"/>
                </a:solidFill>
              </a:rPr>
              <a:t>Беспечность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E57E32-BA27-4014-A09D-F9D54C33E136}"/>
              </a:ext>
            </a:extLst>
          </p:cNvPr>
          <p:cNvSpPr/>
          <p:nvPr/>
        </p:nvSpPr>
        <p:spPr>
          <a:xfrm>
            <a:off x="85060" y="4221126"/>
            <a:ext cx="2041452" cy="797441"/>
          </a:xfrm>
          <a:prstGeom prst="rect">
            <a:avLst/>
          </a:pr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04C51-7FFE-4F14-BCEB-705B1FE0A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0608" y="933964"/>
            <a:ext cx="5462784" cy="3411721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E9A19961-83A7-478D-A59B-4C46BDC2884D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10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6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11B6A5-4B5A-402A-8D2D-C4334A4C9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900910">
            <a:off x="-2388226" y="1470257"/>
            <a:ext cx="5459201" cy="35335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7FDDB6-2EE8-4B6F-A7D6-3A613B9A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545305">
            <a:off x="3148483" y="3224500"/>
            <a:ext cx="5459201" cy="35335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9DEB70-D8FD-44D3-8C52-F6F20DFF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580748">
            <a:off x="4105517" y="567301"/>
            <a:ext cx="5259274" cy="340418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4993" y="251095"/>
            <a:ext cx="8219998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dirty="0">
                <a:latin typeface="Rostelecom Basis Medium" panose="020B0603030604040103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Как узнать что я заражен?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589F00-1C24-4D35-8DD9-9FF3FD4094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82990">
            <a:off x="534888" y="1269702"/>
            <a:ext cx="1268824" cy="11938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D9820A-45C6-496A-B818-0ADFB473F2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670450">
            <a:off x="1962913" y="3404905"/>
            <a:ext cx="891865" cy="8391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949B74-7267-447B-B466-6B3F39802D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185373">
            <a:off x="7875330" y="416851"/>
            <a:ext cx="842950" cy="793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71A737-4079-43D2-81C9-6CE64457A8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525278">
            <a:off x="6757271" y="4017048"/>
            <a:ext cx="891865" cy="8391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D07B2F-74CF-4592-898C-7FB95577F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211697">
            <a:off x="4529296" y="1644329"/>
            <a:ext cx="1666871" cy="15684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7BC30C-85D6-4AC9-8BA7-04D54EFD7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92140">
            <a:off x="-1264608" y="3267448"/>
            <a:ext cx="5459201" cy="3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9BF296-4120-438A-AF99-F9FE06003B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8063" y="1008826"/>
            <a:ext cx="4988705" cy="325072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4993" y="251095"/>
            <a:ext cx="8219998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dirty="0">
                <a:latin typeface="Rostelecom Basis Medium" panose="020B0603030604040103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Как узнать что я заражен?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E5CC5-7775-453F-B8CA-1C640E43FF58}"/>
              </a:ext>
            </a:extLst>
          </p:cNvPr>
          <p:cNvSpPr txBox="1"/>
          <p:nvPr/>
        </p:nvSpPr>
        <p:spPr>
          <a:xfrm>
            <a:off x="2684994" y="1578129"/>
            <a:ext cx="4334841" cy="2112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0" dirty="0">
                <a:latin typeface="Rostelecom Basis Medium" panose="020B0603030604040103" pitchFamily="34" charset="0"/>
              </a:rPr>
              <a:t>С вероятностью</a:t>
            </a:r>
            <a:endParaRPr lang="ru-RU" sz="2400" b="0" dirty="0">
              <a:solidFill>
                <a:srgbClr val="FF0000"/>
              </a:solidFill>
              <a:latin typeface="Rostelecom Basis Medium" panose="020B0603030604040103" pitchFamily="34" charset="0"/>
            </a:endParaRPr>
          </a:p>
          <a:p>
            <a:r>
              <a:rPr lang="ru-RU" sz="8625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90%</a:t>
            </a:r>
          </a:p>
          <a:p>
            <a:r>
              <a:rPr lang="ru-RU" sz="2100" b="0" dirty="0">
                <a:latin typeface="Rostelecom Basis Medium" panose="020B0603030604040103" pitchFamily="34" charset="0"/>
              </a:rPr>
              <a:t>вы не узнаете, что вы взломаны!</a:t>
            </a:r>
          </a:p>
        </p:txBody>
      </p:sp>
    </p:spTree>
    <p:extLst>
      <p:ext uri="{BB962C8B-B14F-4D97-AF65-F5344CB8AC3E}">
        <p14:creationId xmlns:p14="http://schemas.microsoft.com/office/powerpoint/2010/main" val="224319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4993" y="251095"/>
            <a:ext cx="8219998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dirty="0">
                <a:latin typeface="Rostelecom Basis Medium" panose="020B0603030604040103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Как узнать что я заражен?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862D198-ADDC-4598-BEF7-3C7C7EF89D2D}"/>
              </a:ext>
            </a:extLst>
          </p:cNvPr>
          <p:cNvSpPr txBox="1">
            <a:spLocks/>
          </p:cNvSpPr>
          <p:nvPr/>
        </p:nvSpPr>
        <p:spPr>
          <a:xfrm>
            <a:off x="222873" y="1486924"/>
            <a:ext cx="4544348" cy="30208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Сообщения антивирусов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Правила переадресация почты, которые вы не ставили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Запросы </a:t>
            </a:r>
            <a:r>
              <a:rPr lang="ru-RU" sz="18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подтвержения</a:t>
            </a: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 входов со странных адресов или устройств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Сообщения всему вашему </a:t>
            </a:r>
            <a:b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</a:br>
            <a:r>
              <a:rPr lang="ru-RU" sz="18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контак</a:t>
            </a:r>
            <a:r>
              <a:rPr lang="ru-RU" sz="18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-листу от вашего имени</a:t>
            </a:r>
          </a:p>
        </p:txBody>
      </p:sp>
      <p:pic>
        <p:nvPicPr>
          <p:cNvPr id="9" name="Picture 2" descr="http://po-teme.com.ua/images/63/image004.jpg">
            <a:extLst>
              <a:ext uri="{FF2B5EF4-FFF2-40B4-BE49-F238E27FC236}">
                <a16:creationId xmlns:a16="http://schemas.microsoft.com/office/drawing/2014/main" id="{8B907D77-31C8-4D58-9970-AC23C2C6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890" y="1249726"/>
            <a:ext cx="3573035" cy="26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391952" y="180073"/>
            <a:ext cx="3997136" cy="4865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Поскольку большинство сервисов </a:t>
            </a:r>
          </a:p>
          <a:p>
            <a:pPr algn="l"/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для подтверждения входа или важных действий полагается именно на СМС, не держите телефон в одной сумке </a:t>
            </a:r>
          </a:p>
          <a:p>
            <a:pPr algn="l"/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с ноутбуком – это будет слишком щедрым подарком ворам.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41376" y="721751"/>
            <a:ext cx="4150944" cy="3516629"/>
          </a:xfrm>
        </p:spPr>
        <p:txBody>
          <a:bodyPr anchor="t"/>
          <a:lstStyle/>
          <a:p>
            <a:pPr lvl="0"/>
            <a:endParaRPr lang="ru-RU" sz="1400" dirty="0"/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104" y="265922"/>
            <a:ext cx="8219998" cy="461665"/>
          </a:xfrm>
        </p:spPr>
        <p:txBody>
          <a:bodyPr/>
          <a:lstStyle/>
          <a:p>
            <a:r>
              <a:rPr lang="ru-RU" dirty="0">
                <a:latin typeface="Rostelecom Basis Medium" panose="020B0603030604040103" pitchFamily="34" charset="0"/>
              </a:rPr>
              <a:t>Два ключа лучше, чем один!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D2206-2FF3-40B5-A683-F72A27CD4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749" y="1014218"/>
            <a:ext cx="3158680" cy="31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80721" y="1216288"/>
            <a:ext cx="4150944" cy="3516629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Rostelecom Basis Medium" panose="020B0603030604040103" pitchFamily="34" charset="0"/>
              </a:rPr>
              <a:t>Четыре простых правила:</a:t>
            </a:r>
          </a:p>
          <a:p>
            <a:pPr marL="342892" indent="-342892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Каждому аккаунту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–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свой пароль</a:t>
            </a:r>
          </a:p>
          <a:p>
            <a:pPr marL="342892" indent="-342892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Сложный пароль</a:t>
            </a:r>
          </a:p>
          <a:p>
            <a:pPr marL="342892" indent="-342892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Пароль часто меняемый</a:t>
            </a:r>
          </a:p>
          <a:p>
            <a:pPr marL="342892" indent="-342892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Меняемый с надежного устройства</a:t>
            </a:r>
          </a:p>
          <a:p>
            <a:pPr marL="342892" indent="-342892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Rostelecom Basis regular 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4137" y="269383"/>
            <a:ext cx="8219998" cy="470656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Rostelecom Basis Medium" panose="020B0603030604040103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Правила парольной защиты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505DB2-4A39-4288-B992-4D4519D74656}"/>
              </a:ext>
            </a:extLst>
          </p:cNvPr>
          <p:cNvSpPr txBox="1">
            <a:spLocks/>
          </p:cNvSpPr>
          <p:nvPr/>
        </p:nvSpPr>
        <p:spPr>
          <a:xfrm>
            <a:off x="480721" y="3881241"/>
            <a:ext cx="1340892" cy="329406"/>
          </a:xfrm>
          <a:prstGeom prst="rect">
            <a:avLst/>
          </a:prstGeom>
          <a:solidFill>
            <a:srgbClr val="8600FF">
              <a:alpha val="10196"/>
            </a:srgb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1800" dirty="0">
                <a:solidFill>
                  <a:srgbClr val="8600FF"/>
                </a:solidFill>
                <a:latin typeface="Rostelecom Basis" panose="020B0503030604040103" pitchFamily="34" charset="0"/>
              </a:rPr>
              <a:t>12345678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68106E-7346-4EA7-BE09-173316737CBA}"/>
              </a:ext>
            </a:extLst>
          </p:cNvPr>
          <p:cNvSpPr txBox="1">
            <a:spLocks/>
          </p:cNvSpPr>
          <p:nvPr/>
        </p:nvSpPr>
        <p:spPr>
          <a:xfrm>
            <a:off x="2045190" y="3881241"/>
            <a:ext cx="3040038" cy="329406"/>
          </a:xfrm>
          <a:prstGeom prst="rect">
            <a:avLst/>
          </a:prstGeom>
          <a:solidFill>
            <a:srgbClr val="8600FF">
              <a:alpha val="10196"/>
            </a:srgb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dirty="0" err="1">
                <a:solidFill>
                  <a:srgbClr val="8600FF"/>
                </a:solidFill>
                <a:latin typeface="Rostelecom Basis" panose="020B0503030604040103" pitchFamily="34" charset="0"/>
              </a:rPr>
              <a:t>Jxtym</a:t>
            </a:r>
            <a:r>
              <a:rPr lang="en-US" sz="1800" dirty="0">
                <a:solidFill>
                  <a:srgbClr val="8600FF"/>
                </a:solidFill>
                <a:latin typeface="Rostelecom Basis" panose="020B0503030604040103" pitchFamily="34" charset="0"/>
              </a:rPr>
              <a:t> </a:t>
            </a:r>
            <a:r>
              <a:rPr lang="en-US" sz="1800" dirty="0" err="1">
                <a:solidFill>
                  <a:srgbClr val="8600FF"/>
                </a:solidFill>
                <a:latin typeface="Rostelecom Basis" panose="020B0503030604040103" pitchFamily="34" charset="0"/>
              </a:rPr>
              <a:t>ckj;ysq</a:t>
            </a:r>
            <a:r>
              <a:rPr lang="en-US" sz="1800" dirty="0">
                <a:solidFill>
                  <a:srgbClr val="8600FF"/>
                </a:solidFill>
                <a:latin typeface="Rostelecom Basis" panose="020B0503030604040103" pitchFamily="34" charset="0"/>
              </a:rPr>
              <a:t> </a:t>
            </a:r>
            <a:r>
              <a:rPr lang="en-US" sz="1800" dirty="0" err="1">
                <a:solidFill>
                  <a:srgbClr val="8600FF"/>
                </a:solidFill>
                <a:latin typeface="Rostelecom Basis" panose="020B0503030604040103" pitchFamily="34" charset="0"/>
              </a:rPr>
              <a:t>gfhjkm</a:t>
            </a:r>
            <a:endParaRPr lang="ru-RU" sz="1800" dirty="0">
              <a:solidFill>
                <a:srgbClr val="8600FF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8B2B630-06C0-415D-A85F-99D7C5B101E7}"/>
              </a:ext>
            </a:extLst>
          </p:cNvPr>
          <p:cNvSpPr txBox="1">
            <a:spLocks/>
          </p:cNvSpPr>
          <p:nvPr/>
        </p:nvSpPr>
        <p:spPr>
          <a:xfrm>
            <a:off x="5308805" y="3881241"/>
            <a:ext cx="1125939" cy="329406"/>
          </a:xfrm>
          <a:prstGeom prst="rect">
            <a:avLst/>
          </a:prstGeom>
          <a:solidFill>
            <a:srgbClr val="8600FF">
              <a:alpha val="10196"/>
            </a:srgb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1800" dirty="0">
                <a:solidFill>
                  <a:srgbClr val="8600FF"/>
                </a:solidFill>
                <a:latin typeface="Rostelecom Basis" panose="020B0503030604040103" pitchFamily="34" charset="0"/>
              </a:rPr>
              <a:t>7ftx3#</a:t>
            </a:r>
            <a:endParaRPr lang="ru-RU" sz="1800" dirty="0">
              <a:solidFill>
                <a:srgbClr val="8600FF"/>
              </a:solidFill>
              <a:latin typeface="Rostelecom Basis" panose="020B05030306040401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BAA865-D54B-4AD6-9002-C1CC1F2139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8321" y="319081"/>
            <a:ext cx="2228535" cy="38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8404AD-21EA-4350-8F37-13548ABFD1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19585">
            <a:off x="5423846" y="-1447324"/>
            <a:ext cx="5507315" cy="31752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8B8AA8-D1FF-4DDF-86DF-C78E1E4A66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13562">
            <a:off x="6791400" y="631542"/>
            <a:ext cx="5507315" cy="31752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516C39-864E-45C0-B7F9-EBFA3CDF45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60682">
            <a:off x="6665847" y="1820436"/>
            <a:ext cx="366134" cy="46740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6ABFD22-EE4C-4D6D-A7DB-4392B9291BA3}"/>
              </a:ext>
            </a:extLst>
          </p:cNvPr>
          <p:cNvSpPr/>
          <p:nvPr/>
        </p:nvSpPr>
        <p:spPr>
          <a:xfrm>
            <a:off x="349403" y="3861102"/>
            <a:ext cx="8325259" cy="500505"/>
          </a:xfrm>
          <a:prstGeom prst="roundRect">
            <a:avLst/>
          </a:prstGeom>
          <a:solidFill>
            <a:srgbClr val="8600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49DF380-2DC1-47ED-8264-62A1C45562CD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16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CA72C5-0A19-4CAD-B777-B1ABB88FF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4" y="140285"/>
            <a:ext cx="5318449" cy="359405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5F07B623-2285-460A-91FC-2F60CBFF1ECF}"/>
              </a:ext>
            </a:extLst>
          </p:cNvPr>
          <p:cNvSpPr txBox="1"/>
          <p:nvPr/>
        </p:nvSpPr>
        <p:spPr>
          <a:xfrm>
            <a:off x="469338" y="3908446"/>
            <a:ext cx="8592577" cy="438178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7" algn="l">
              <a:spcBef>
                <a:spcPts val="57"/>
              </a:spcBef>
            </a:pPr>
            <a:r>
              <a:rPr lang="ru-RU" sz="1400" b="0" spc="2" dirty="0">
                <a:solidFill>
                  <a:srgbClr val="FFFFFF"/>
                </a:solidFill>
                <a:latin typeface="Rostelecom Basis" panose="020B0503030604040103" pitchFamily="34" charset="0"/>
                <a:cs typeface="ChevinPro-DemiBold"/>
              </a:rPr>
              <a:t>Допустим, что в вашем пароле используются 36 различных символов (латинские буквы одного регистра + цифры), а скорость перебора составляет 100 000 паролей в секунду.</a:t>
            </a:r>
            <a:endParaRPr sz="1400" b="0" dirty="0">
              <a:solidFill>
                <a:prstClr val="black"/>
              </a:solidFill>
              <a:latin typeface="Rostelecom Basis" panose="020B0503030604040103" pitchFamily="34" charset="0"/>
              <a:cs typeface="ChevinPro-Demi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A1BC7F-AB02-4A35-93E3-CF8E5DCE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34020">
            <a:off x="6986997" y="2710019"/>
            <a:ext cx="583436" cy="7448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B11FF0-96A2-45AA-8EB4-B42BCA03AD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01418">
            <a:off x="7722533" y="504916"/>
            <a:ext cx="589085" cy="7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724" y="745"/>
          <a:ext cx="722" cy="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4" y="745"/>
                        <a:ext cx="722" cy="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97935" y="2192361"/>
            <a:ext cx="4572000" cy="758778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7" algn="l">
              <a:spcBef>
                <a:spcPts val="57"/>
              </a:spcBef>
            </a:pPr>
            <a:r>
              <a:rPr lang="ru-RU" sz="2400" b="0" spc="2" dirty="0">
                <a:solidFill>
                  <a:srgbClr val="8600FF"/>
                </a:solidFill>
                <a:latin typeface="Rostelecom Basis Medium" panose="020B0603030604040103" pitchFamily="34" charset="0"/>
                <a:cs typeface="ChevinPro-DemiBold"/>
              </a:rPr>
              <a:t>Пароли до 8 символов </a:t>
            </a:r>
            <a:endParaRPr lang="en-US" sz="2400" b="0" spc="2" dirty="0">
              <a:solidFill>
                <a:srgbClr val="8600FF"/>
              </a:solidFill>
              <a:latin typeface="Rostelecom Basis Medium" panose="020B0603030604040103" pitchFamily="34" charset="0"/>
              <a:cs typeface="ChevinPro-DemiBold"/>
            </a:endParaRPr>
          </a:p>
          <a:p>
            <a:pPr marL="5777" algn="l"/>
            <a:r>
              <a:rPr lang="ru-RU" sz="2400" b="0" spc="2" dirty="0">
                <a:solidFill>
                  <a:srgbClr val="8600FF"/>
                </a:solidFill>
                <a:latin typeface="Rostelecom Basis Medium" panose="020B0603030604040103" pitchFamily="34" charset="0"/>
                <a:cs typeface="ChevinPro-DemiBold"/>
              </a:rPr>
              <a:t>не являются надежными!!!</a:t>
            </a:r>
            <a:endParaRPr sz="2400" b="0" dirty="0">
              <a:solidFill>
                <a:srgbClr val="8600FF"/>
              </a:solidFill>
              <a:latin typeface="Rostelecom Basis Medium" panose="020B0603030604040103" pitchFamily="34" charset="0"/>
              <a:cs typeface="ChevinPro-DemiBold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ECD4F3F2-4716-4177-8C6E-43DE65247129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17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4BC1AB-09B9-430C-BC37-69EEC2F5A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1419" y="1125979"/>
            <a:ext cx="4972050" cy="3276600"/>
          </a:xfrm>
          <a:prstGeom prst="rect">
            <a:avLst/>
          </a:prstGeom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5DB8DAB8-C8EC-4750-AE14-3E294A85A7E0}"/>
              </a:ext>
            </a:extLst>
          </p:cNvPr>
          <p:cNvSpPr txBox="1">
            <a:spLocks/>
          </p:cNvSpPr>
          <p:nvPr/>
        </p:nvSpPr>
        <p:spPr>
          <a:xfrm>
            <a:off x="7589318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tx1"/>
                </a:solidFill>
                <a:latin typeface="Rostelecom Basis Medium" panose="020B0603030604040103" pitchFamily="34" charset="0"/>
              </a:rPr>
              <a:pPr/>
              <a:t>17</a:t>
            </a:fld>
            <a:endParaRPr lang="ru-RU" dirty="0">
              <a:solidFill>
                <a:schemeClr val="tx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0" y="193308"/>
            <a:ext cx="8230996" cy="646331"/>
          </a:xfrm>
          <a:noFill/>
        </p:spPr>
        <p:txBody>
          <a:bodyPr/>
          <a:lstStyle/>
          <a:p>
            <a:r>
              <a:rPr lang="ru-RU" altLang="ru-RU" sz="2400" dirty="0">
                <a:solidFill>
                  <a:srgbClr val="8600FF"/>
                </a:solidFill>
                <a:latin typeface="Rostelecom Basis" panose="020B0503030604040103" pitchFamily="34" charset="0"/>
                <a:sym typeface="Helvetica Neue"/>
              </a:rPr>
              <a:t>Несколько правил </a:t>
            </a:r>
            <a:r>
              <a:rPr lang="ru-RU" altLang="ru-RU" sz="2400" dirty="0" err="1">
                <a:solidFill>
                  <a:srgbClr val="8600FF"/>
                </a:solidFill>
                <a:latin typeface="Rostelecom Basis" panose="020B0503030604040103" pitchFamily="34" charset="0"/>
                <a:sym typeface="Helvetica Neue"/>
              </a:rPr>
              <a:t>кибергигиены</a:t>
            </a:r>
            <a:r>
              <a:rPr lang="ru-RU" altLang="ru-RU" sz="2400" dirty="0">
                <a:solidFill>
                  <a:srgbClr val="8600FF"/>
                </a:solidFill>
                <a:latin typeface="Rostelecom Basis" panose="020B0503030604040103" pitchFamily="34" charset="0"/>
                <a:sym typeface="Helvetica Neue"/>
              </a:rPr>
              <a:t>:</a:t>
            </a:r>
            <a:endParaRPr lang="ru-RU" sz="2400" dirty="0">
              <a:solidFill>
                <a:srgbClr val="8600FF"/>
              </a:solidFill>
              <a:latin typeface="Rostelecom Basis" panose="020B05030306040401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DE59A-28BA-4119-9974-DAD75737ED23}"/>
              </a:ext>
            </a:extLst>
          </p:cNvPr>
          <p:cNvSpPr txBox="1"/>
          <p:nvPr/>
        </p:nvSpPr>
        <p:spPr>
          <a:xfrm>
            <a:off x="349478" y="977749"/>
            <a:ext cx="8230996" cy="303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Пароли по умолчанию нужно менять 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Длинный и сложный пароль – это не каприз разработчиков, а реальная необходимость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Чтобы считаться безопасным, длина пароля должна быть не менее 8 символов, а состоять он должен из букв верхнего и нижнего регистров, цифр и специальных символов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Графический пароль на </a:t>
            </a:r>
            <a:r>
              <a:rPr lang="ru-RU" sz="1200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Android</a:t>
            </a: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 должен включать не менее 8 узлов, не начинаться из угла и иметь пересечения, чтобы считаться надежным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Иметь одинаковые пароли для всего слишком рискованно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Пароли надо регулярно менять: случаются утечки данных, возможно, и ваших тоже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Использовать отпечаток пальца или снимок лица можно, но не в качестве основного пароля</a:t>
            </a:r>
          </a:p>
          <a:p>
            <a:pPr marL="285743" indent="-285743" algn="l">
              <a:lnSpc>
                <a:spcPts val="21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Двухфакторная аутентификация, то есть подтверждение входа в систему или важных действий по СМС или другому каналу, обязательно для всех важных сервисов.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49DF380-2DC1-47ED-8264-62A1C45562CD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18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17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F52C6E-BB79-47B8-AC87-6168962B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6116" y="1402848"/>
            <a:ext cx="2936622" cy="24287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78" y="188161"/>
            <a:ext cx="4424541" cy="646331"/>
          </a:xfrm>
          <a:noFill/>
        </p:spPr>
        <p:txBody>
          <a:bodyPr/>
          <a:lstStyle/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  <a:cs typeface="Arial" panose="020B0604020202020204" pitchFamily="34" charset="0"/>
              </a:rPr>
              <a:t>Примеры фишинга</a:t>
            </a:r>
            <a:endParaRPr lang="ru-RU" sz="2400" dirty="0">
              <a:solidFill>
                <a:srgbClr val="8600FF"/>
              </a:solidFill>
              <a:latin typeface="Rostelecom Basis Medium" panose="020B06030306040401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AD2023-3A59-4837-8A77-14046D88685E}"/>
              </a:ext>
            </a:extLst>
          </p:cNvPr>
          <p:cNvSpPr/>
          <p:nvPr/>
        </p:nvSpPr>
        <p:spPr>
          <a:xfrm>
            <a:off x="5621221" y="934361"/>
            <a:ext cx="3751326" cy="3532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Найдите отличия:</a:t>
            </a:r>
          </a:p>
          <a:p>
            <a:pPr algn="ctr"/>
            <a:endParaRPr lang="ru-RU" sz="2400" b="0" dirty="0">
              <a:solidFill>
                <a:prstClr val="white"/>
              </a:solidFill>
              <a:latin typeface="Rostelecom Basis Medium "/>
            </a:endParaRP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lamoda.ru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Iamoda.ru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moda.ru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00EEA-C626-4A90-A779-935CE90B407D}"/>
              </a:ext>
            </a:extLst>
          </p:cNvPr>
          <p:cNvSpPr txBox="1"/>
          <p:nvPr/>
        </p:nvSpPr>
        <p:spPr>
          <a:xfrm>
            <a:off x="747596" y="1402848"/>
            <a:ext cx="78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3279C0-D410-490B-93A9-7BAB4841FB28}"/>
              </a:ext>
            </a:extLst>
          </p:cNvPr>
          <p:cNvSpPr/>
          <p:nvPr/>
        </p:nvSpPr>
        <p:spPr>
          <a:xfrm>
            <a:off x="907082" y="1342404"/>
            <a:ext cx="478466" cy="478466"/>
          </a:xfrm>
          <a:prstGeom prst="ellipse">
            <a:avLst/>
          </a:prstGeom>
          <a:noFill/>
          <a:ln w="38100">
            <a:solidFill>
              <a:srgbClr val="8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F2DEF-6830-4248-91BA-15A7A311153B}"/>
              </a:ext>
            </a:extLst>
          </p:cNvPr>
          <p:cNvSpPr txBox="1"/>
          <p:nvPr/>
        </p:nvSpPr>
        <p:spPr>
          <a:xfrm>
            <a:off x="737122" y="2440962"/>
            <a:ext cx="78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2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4026641-9533-4F89-AE74-5ABDEAF2E7D8}"/>
              </a:ext>
            </a:extLst>
          </p:cNvPr>
          <p:cNvSpPr/>
          <p:nvPr/>
        </p:nvSpPr>
        <p:spPr>
          <a:xfrm>
            <a:off x="899996" y="2380518"/>
            <a:ext cx="478466" cy="478466"/>
          </a:xfrm>
          <a:prstGeom prst="ellipse">
            <a:avLst/>
          </a:prstGeom>
          <a:noFill/>
          <a:ln w="38100">
            <a:solidFill>
              <a:srgbClr val="8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857CE-BA96-4FDC-9175-B1A854ECDC2B}"/>
              </a:ext>
            </a:extLst>
          </p:cNvPr>
          <p:cNvSpPr txBox="1"/>
          <p:nvPr/>
        </p:nvSpPr>
        <p:spPr>
          <a:xfrm>
            <a:off x="729645" y="3431472"/>
            <a:ext cx="78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3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C74A141-8ED3-43CE-9B99-AD1432637B71}"/>
              </a:ext>
            </a:extLst>
          </p:cNvPr>
          <p:cNvSpPr/>
          <p:nvPr/>
        </p:nvSpPr>
        <p:spPr>
          <a:xfrm>
            <a:off x="880551" y="3371028"/>
            <a:ext cx="478466" cy="478466"/>
          </a:xfrm>
          <a:prstGeom prst="ellipse">
            <a:avLst/>
          </a:prstGeom>
          <a:noFill/>
          <a:ln w="38100">
            <a:solidFill>
              <a:srgbClr val="8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EFBE9-2F07-4A07-92E2-104B5E45996A}"/>
              </a:ext>
            </a:extLst>
          </p:cNvPr>
          <p:cNvSpPr txBox="1"/>
          <p:nvPr/>
        </p:nvSpPr>
        <p:spPr>
          <a:xfrm>
            <a:off x="1523932" y="1357714"/>
            <a:ext cx="4350886" cy="6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Пользователю приходит письмо с</a:t>
            </a:r>
            <a:r>
              <a:rPr lang="en-US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 </a:t>
            </a:r>
            <a:r>
              <a:rPr lang="ru-RU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информацией об акции на таком-то ресурсе</a:t>
            </a:r>
          </a:p>
          <a:p>
            <a:pPr algn="l"/>
            <a:endParaRPr lang="ru-RU" b="0" dirty="0">
              <a:latin typeface="Rostelecom Basis" panose="020B05030306040401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7553F-CEA1-415A-BA93-BD20241E20F2}"/>
              </a:ext>
            </a:extLst>
          </p:cNvPr>
          <p:cNvSpPr txBox="1"/>
          <p:nvPr/>
        </p:nvSpPr>
        <p:spPr>
          <a:xfrm>
            <a:off x="1499057" y="2353383"/>
            <a:ext cx="4497141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Он кликает по абсолютной ссылке и переходит </a:t>
            </a:r>
          </a:p>
          <a:p>
            <a:pPr algn="l">
              <a:spcAft>
                <a:spcPts val="900"/>
              </a:spcAft>
            </a:pPr>
            <a:r>
              <a:rPr lang="ru-RU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на поддельный сайт (идентичный оригинальному)</a:t>
            </a:r>
          </a:p>
          <a:p>
            <a:pPr algn="l"/>
            <a:endParaRPr lang="ru-RU" b="0" dirty="0">
              <a:latin typeface="Rostelecom Basis" panose="020B05030306040401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AEBD-5D7C-4E71-BFF1-EEF6962A6AA0}"/>
              </a:ext>
            </a:extLst>
          </p:cNvPr>
          <p:cNvSpPr txBox="1"/>
          <p:nvPr/>
        </p:nvSpPr>
        <p:spPr>
          <a:xfrm>
            <a:off x="1499057" y="3384158"/>
            <a:ext cx="361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400" b="0" dirty="0">
                <a:solidFill>
                  <a:prstClr val="white"/>
                </a:solidFill>
                <a:latin typeface="Rostelecom Basis" panose="020B0503030604040103" pitchFamily="34" charset="0"/>
              </a:rPr>
              <a:t>Совершает покупки, производит оплату на поддельном (фишинговом) сайте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98010F-47E7-4321-8B21-39A3E2211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4412" y="1561123"/>
            <a:ext cx="504987" cy="1021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35B5FA-E592-42CC-863E-CC71E746B0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4411" y="2700710"/>
            <a:ext cx="504988" cy="1021905"/>
          </a:xfrm>
          <a:prstGeom prst="rect">
            <a:avLst/>
          </a:prstGeom>
        </p:spPr>
      </p:pic>
      <p:sp>
        <p:nvSpPr>
          <p:cNvPr id="21" name="Номер слайда 1">
            <a:extLst>
              <a:ext uri="{FF2B5EF4-FFF2-40B4-BE49-F238E27FC236}">
                <a16:creationId xmlns:a16="http://schemas.microsoft.com/office/drawing/2014/main" id="{31F772C2-36D0-4122-8BE5-60BB48499869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19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7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32" y="178851"/>
            <a:ext cx="4996878" cy="646331"/>
          </a:xfrm>
          <a:noFill/>
        </p:spPr>
        <p:txBody>
          <a:bodyPr/>
          <a:lstStyle/>
          <a:p>
            <a:r>
              <a:rPr lang="ru-RU" sz="2400" dirty="0">
                <a:solidFill>
                  <a:srgbClr val="8600FF"/>
                </a:solidFill>
              </a:rPr>
              <a:t>Масштабы перемен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568AC-35C6-4509-99D2-D7ACDF9F487C}"/>
              </a:ext>
            </a:extLst>
          </p:cNvPr>
          <p:cNvSpPr txBox="1"/>
          <p:nvPr/>
        </p:nvSpPr>
        <p:spPr>
          <a:xfrm>
            <a:off x="360732" y="2344442"/>
            <a:ext cx="509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Что должен подумать человек, услышав фразу </a:t>
            </a:r>
            <a:r>
              <a:rPr lang="ru-RU" sz="18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«10 тысяч копий»</a:t>
            </a:r>
            <a:r>
              <a:rPr lang="en-US" sz="18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? </a:t>
            </a:r>
            <a:r>
              <a:rPr lang="ru-RU" sz="18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Или </a:t>
            </a:r>
            <a:r>
              <a:rPr lang="ru-RU" sz="1800" b="0" dirty="0">
                <a:solidFill>
                  <a:srgbClr val="8600FF"/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  <a:t>«Пьер Безухов распечатал письмо…»</a:t>
            </a:r>
            <a:br>
              <a:rPr lang="ru-RU" sz="1800" b="0" dirty="0">
                <a:solidFill>
                  <a:schemeClr val="bg1"/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D5B54D-6EAC-4508-8E2E-5DB4B608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01" y="1387217"/>
            <a:ext cx="2762332" cy="29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22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65" y="249656"/>
            <a:ext cx="5191787" cy="509296"/>
          </a:xfrm>
          <a:noFill/>
        </p:spPr>
        <p:txBody>
          <a:bodyPr/>
          <a:lstStyle/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Вот приходит «жирный тролль» …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E4B0DD-1139-4CCB-A729-9CFE7460A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391" y="1068877"/>
            <a:ext cx="2646204" cy="32971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B105E4-7930-4419-81D2-4C8E68818860}"/>
              </a:ext>
            </a:extLst>
          </p:cNvPr>
          <p:cNvSpPr/>
          <p:nvPr/>
        </p:nvSpPr>
        <p:spPr>
          <a:xfrm>
            <a:off x="349477" y="1747966"/>
            <a:ext cx="33890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0" dirty="0">
                <a:solidFill>
                  <a:schemeClr val="bg1"/>
                </a:solidFill>
                <a:latin typeface="Rostelecom Basis Medium" panose="020B0603030604040103" pitchFamily="34" charset="0"/>
              </a:rPr>
              <a:t>Как не «кормить» тролля и как решить за 10 секунд, кто тебе в сети друг?</a:t>
            </a:r>
            <a:br>
              <a:rPr lang="ru-RU" sz="2000" b="0" dirty="0">
                <a:solidFill>
                  <a:schemeClr val="bg1"/>
                </a:solidFill>
                <a:latin typeface="Rostelecom Basis Medium" panose="020B0603030604040103" pitchFamily="34" charset="0"/>
              </a:rPr>
            </a:br>
            <a:endParaRPr lang="ru-RU" sz="2000" b="0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8BEF1F19-CD7D-434A-BE2A-50F0E19EE3E8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20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9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D26BCCB-3AE3-4A56-ADCA-1B94F88BEFAC}"/>
              </a:ext>
            </a:extLst>
          </p:cNvPr>
          <p:cNvSpPr/>
          <p:nvPr/>
        </p:nvSpPr>
        <p:spPr>
          <a:xfrm>
            <a:off x="8397581" y="4508205"/>
            <a:ext cx="466698" cy="5163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AF6193-8194-4EB8-8DE0-42E289D7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5397" y="306409"/>
            <a:ext cx="4407227" cy="43465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400C3B69-37BD-4EBC-AB0E-BC4CC0901FB5}"/>
              </a:ext>
            </a:extLst>
          </p:cNvPr>
          <p:cNvSpPr txBox="1">
            <a:spLocks/>
          </p:cNvSpPr>
          <p:nvPr/>
        </p:nvSpPr>
        <p:spPr>
          <a:xfrm>
            <a:off x="255320" y="430984"/>
            <a:ext cx="4150944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Ваши друзья жалуются, что от вас приходит спам. Как вы поступите?</a:t>
            </a:r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774C9A9E-C80B-4DD2-AB7C-E9E1AD9AB179}"/>
              </a:ext>
            </a:extLst>
          </p:cNvPr>
          <p:cNvSpPr txBox="1">
            <a:spLocks/>
          </p:cNvSpPr>
          <p:nvPr/>
        </p:nvSpPr>
        <p:spPr>
          <a:xfrm>
            <a:off x="4780511" y="457366"/>
            <a:ext cx="3909288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FE4814-6A23-4366-AC5D-DD2B990D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3304" y="1884403"/>
            <a:ext cx="1690022" cy="31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32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D26BCCB-3AE3-4A56-ADCA-1B94F88BEFAC}"/>
              </a:ext>
            </a:extLst>
          </p:cNvPr>
          <p:cNvSpPr/>
          <p:nvPr/>
        </p:nvSpPr>
        <p:spPr>
          <a:xfrm>
            <a:off x="8397581" y="4508205"/>
            <a:ext cx="466698" cy="5163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AF6193-8194-4EB8-8DE0-42E289D7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5397" y="306409"/>
            <a:ext cx="4407227" cy="43465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400C3B69-37BD-4EBC-AB0E-BC4CC0901FB5}"/>
              </a:ext>
            </a:extLst>
          </p:cNvPr>
          <p:cNvSpPr txBox="1">
            <a:spLocks/>
          </p:cNvSpPr>
          <p:nvPr/>
        </p:nvSpPr>
        <p:spPr>
          <a:xfrm>
            <a:off x="255320" y="430984"/>
            <a:ext cx="4150944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Ваши друзья жалуются, что от вас приходит спам. Как вы поступите?</a:t>
            </a:r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774C9A9E-C80B-4DD2-AB7C-E9E1AD9AB179}"/>
              </a:ext>
            </a:extLst>
          </p:cNvPr>
          <p:cNvSpPr txBox="1">
            <a:spLocks/>
          </p:cNvSpPr>
          <p:nvPr/>
        </p:nvSpPr>
        <p:spPr>
          <a:xfrm>
            <a:off x="4780511" y="457366"/>
            <a:ext cx="3909288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1.</a:t>
            </a:r>
            <a:r>
              <a:rPr lang="ru-RU" sz="2400" dirty="0">
                <a:solidFill>
                  <a:srgbClr val="8600FF"/>
                </a:solidFill>
              </a:rPr>
              <a:t>	</a:t>
            </a:r>
            <a:r>
              <a:rPr lang="ru-RU" sz="2000" dirty="0">
                <a:solidFill>
                  <a:srgbClr val="8600FF"/>
                </a:solidFill>
              </a:rPr>
              <a:t>Попрошу друзей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8600FF"/>
                </a:solidFill>
              </a:rPr>
              <a:t>не переходить по ссылкам, которые приходят от меня,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8600FF"/>
                </a:solidFill>
              </a:rPr>
              <a:t>и напишу в техподдержку.</a:t>
            </a:r>
          </a:p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2</a:t>
            </a:r>
            <a:r>
              <a:rPr lang="ru-RU" sz="2400" dirty="0">
                <a:solidFill>
                  <a:srgbClr val="8600FF"/>
                </a:solidFill>
              </a:rPr>
              <a:t>.	</a:t>
            </a:r>
            <a:r>
              <a:rPr lang="ru-RU" sz="2000" dirty="0">
                <a:solidFill>
                  <a:srgbClr val="8600FF"/>
                </a:solidFill>
              </a:rPr>
              <a:t>Сменю пароль от учетной записи во </a:t>
            </a:r>
            <a:r>
              <a:rPr lang="ru-RU" sz="2000" dirty="0" err="1">
                <a:solidFill>
                  <a:srgbClr val="8600FF"/>
                </a:solidFill>
              </a:rPr>
              <a:t>ВКонтакте</a:t>
            </a:r>
            <a:r>
              <a:rPr lang="ru-RU" sz="2000" dirty="0">
                <a:solidFill>
                  <a:srgbClr val="8600FF"/>
                </a:solidFill>
              </a:rPr>
              <a:t>, от почты, к которой привязан этот аккаунт, и пройдусь по устройству антивирусом. </a:t>
            </a:r>
          </a:p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FE4814-6A23-4366-AC5D-DD2B990D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3304" y="1884403"/>
            <a:ext cx="1690022" cy="31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7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8AB22842-F846-4DE1-B936-F840D06F5130}"/>
              </a:ext>
            </a:extLst>
          </p:cNvPr>
          <p:cNvSpPr txBox="1">
            <a:spLocks/>
          </p:cNvSpPr>
          <p:nvPr/>
        </p:nvSpPr>
        <p:spPr>
          <a:xfrm>
            <a:off x="438074" y="1017897"/>
            <a:ext cx="5189053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Кому можно сообщать свой платежный пароль или код подтверждения по телефону? </a:t>
            </a:r>
          </a:p>
          <a:p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8BB62A27-864F-42EF-ACEA-E61876D1AD34}"/>
              </a:ext>
            </a:extLst>
          </p:cNvPr>
          <p:cNvSpPr txBox="1">
            <a:spLocks/>
          </p:cNvSpPr>
          <p:nvPr/>
        </p:nvSpPr>
        <p:spPr>
          <a:xfrm>
            <a:off x="5627128" y="1347946"/>
            <a:ext cx="325357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000" dirty="0">
                <a:solidFill>
                  <a:srgbClr val="8600FF"/>
                </a:solidFill>
              </a:rPr>
              <a:t>.</a:t>
            </a:r>
          </a:p>
          <a:p>
            <a:endParaRPr lang="ru-RU" sz="2400" dirty="0">
              <a:solidFill>
                <a:srgbClr val="8600FF"/>
              </a:solidFill>
              <a:latin typeface="Rostelecom Basis Medium" panose="020B06030306040401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49841C-90B6-436A-9271-37C10D5A1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3701" y="2408533"/>
            <a:ext cx="1476790" cy="24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6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4E1A07-D3F1-4222-BBE8-4AF526B5A5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2327" y="1177686"/>
            <a:ext cx="2343385" cy="1060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8AB22842-F846-4DE1-B936-F840D06F5130}"/>
              </a:ext>
            </a:extLst>
          </p:cNvPr>
          <p:cNvSpPr txBox="1">
            <a:spLocks/>
          </p:cNvSpPr>
          <p:nvPr/>
        </p:nvSpPr>
        <p:spPr>
          <a:xfrm>
            <a:off x="438074" y="1017897"/>
            <a:ext cx="5189053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Кому можно сообщать свой платежный пароль или код подтверждения по телефону? </a:t>
            </a:r>
          </a:p>
          <a:p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8BB62A27-864F-42EF-ACEA-E61876D1AD34}"/>
              </a:ext>
            </a:extLst>
          </p:cNvPr>
          <p:cNvSpPr txBox="1">
            <a:spLocks/>
          </p:cNvSpPr>
          <p:nvPr/>
        </p:nvSpPr>
        <p:spPr>
          <a:xfrm>
            <a:off x="5627128" y="1347946"/>
            <a:ext cx="325357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Никому.</a:t>
            </a:r>
          </a:p>
          <a:p>
            <a:endParaRPr lang="ru-RU" sz="2400" dirty="0">
              <a:solidFill>
                <a:srgbClr val="8600FF"/>
              </a:solidFill>
              <a:latin typeface="Rostelecom Basis Medium" panose="020B06030306040401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49841C-90B6-436A-9271-37C10D5A1D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3701" y="2408533"/>
            <a:ext cx="1476790" cy="24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07957B-D93B-410B-B907-DBD28E9093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2605" y="991792"/>
            <a:ext cx="3179229" cy="1579958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A00DF0BC-A40C-4770-ABAC-E84FFF7D3A08}"/>
              </a:ext>
            </a:extLst>
          </p:cNvPr>
          <p:cNvSpPr txBox="1">
            <a:spLocks/>
          </p:cNvSpPr>
          <p:nvPr/>
        </p:nvSpPr>
        <p:spPr>
          <a:xfrm>
            <a:off x="438074" y="1027415"/>
            <a:ext cx="4783307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В каком случае стоит доверять информации, что ваш друг остался без денег на другом конце города и ему срочно нужны средства, чтобы добраться до дома?</a:t>
            </a:r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FC1CE96A-9DC9-449B-A4FA-16817C209210}"/>
              </a:ext>
            </a:extLst>
          </p:cNvPr>
          <p:cNvSpPr txBox="1">
            <a:spLocks/>
          </p:cNvSpPr>
          <p:nvPr/>
        </p:nvSpPr>
        <p:spPr>
          <a:xfrm>
            <a:off x="5648231" y="1029923"/>
            <a:ext cx="3057695" cy="1755807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F5F129-528E-44C5-8077-7E9DC367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55304" y="2783641"/>
            <a:ext cx="1078355" cy="20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0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07957B-D93B-410B-B907-DBD28E9093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2605" y="991792"/>
            <a:ext cx="3179229" cy="1579958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A00DF0BC-A40C-4770-ABAC-E84FFF7D3A08}"/>
              </a:ext>
            </a:extLst>
          </p:cNvPr>
          <p:cNvSpPr txBox="1">
            <a:spLocks/>
          </p:cNvSpPr>
          <p:nvPr/>
        </p:nvSpPr>
        <p:spPr>
          <a:xfrm>
            <a:off x="438074" y="1027415"/>
            <a:ext cx="4783307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В каком случае стоит доверять информации, что ваш друг остался без денег на другом конце города и ему срочно нужны средства, чтобы добраться до дома?</a:t>
            </a:r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FC1CE96A-9DC9-449B-A4FA-16817C209210}"/>
              </a:ext>
            </a:extLst>
          </p:cNvPr>
          <p:cNvSpPr txBox="1">
            <a:spLocks/>
          </p:cNvSpPr>
          <p:nvPr/>
        </p:nvSpPr>
        <p:spPr>
          <a:xfrm>
            <a:off x="5648231" y="1029923"/>
            <a:ext cx="3057695" cy="1755807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Если он сам позвонил и рассказал об этом. </a:t>
            </a:r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F5F129-528E-44C5-8077-7E9DC367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55304" y="2783641"/>
            <a:ext cx="1078355" cy="20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2BB57-AA17-459A-8B17-6F8EC3085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692630" y="991792"/>
            <a:ext cx="4213605" cy="20896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EF88D24E-98BF-400D-8456-B2DB7D50A3DC}"/>
              </a:ext>
            </a:extLst>
          </p:cNvPr>
          <p:cNvSpPr txBox="1">
            <a:spLocks/>
          </p:cNvSpPr>
          <p:nvPr/>
        </p:nvSpPr>
        <p:spPr>
          <a:xfrm>
            <a:off x="341376" y="1017897"/>
            <a:ext cx="4109996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 "/>
              </a:rPr>
              <a:t>Вопрос: </a:t>
            </a:r>
            <a:r>
              <a:rPr lang="ru-RU" sz="2000" dirty="0"/>
              <a:t>Как поступить, если вы получили сообщение в соцсети от друга, который просит денег взаймы?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CA552D1F-1953-4032-8CCC-E75186E1F6E9}"/>
              </a:ext>
            </a:extLst>
          </p:cNvPr>
          <p:cNvSpPr txBox="1">
            <a:spLocks/>
          </p:cNvSpPr>
          <p:nvPr/>
        </p:nvSpPr>
        <p:spPr>
          <a:xfrm>
            <a:off x="4912033" y="1029923"/>
            <a:ext cx="3994202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BC07DC-EF26-4F9B-AFC0-20DC81A4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2033" y="3197669"/>
            <a:ext cx="1155160" cy="14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03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2BB57-AA17-459A-8B17-6F8EC3085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692630" y="991792"/>
            <a:ext cx="4213605" cy="20896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EF88D24E-98BF-400D-8456-B2DB7D50A3DC}"/>
              </a:ext>
            </a:extLst>
          </p:cNvPr>
          <p:cNvSpPr txBox="1">
            <a:spLocks/>
          </p:cNvSpPr>
          <p:nvPr/>
        </p:nvSpPr>
        <p:spPr>
          <a:xfrm>
            <a:off x="341376" y="1017897"/>
            <a:ext cx="4109996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 "/>
              </a:rPr>
              <a:t>Вопрос: </a:t>
            </a:r>
            <a:r>
              <a:rPr lang="ru-RU" sz="2000" dirty="0"/>
              <a:t>Как поступить, если вы получили сообщение в соцсети от друга, который просит денег взаймы?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CA552D1F-1953-4032-8CCC-E75186E1F6E9}"/>
              </a:ext>
            </a:extLst>
          </p:cNvPr>
          <p:cNvSpPr txBox="1">
            <a:spLocks/>
          </p:cNvSpPr>
          <p:nvPr/>
        </p:nvSpPr>
        <p:spPr>
          <a:xfrm>
            <a:off x="4912033" y="1029923"/>
            <a:ext cx="3994202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 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Проверить друга. Спросить, например, как зовут учителя физкультуры в вашей школе</a:t>
            </a:r>
            <a:r>
              <a:rPr lang="ru-RU" sz="2400" dirty="0">
                <a:solidFill>
                  <a:srgbClr val="8600FF"/>
                </a:solidFill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BC07DC-EF26-4F9B-AFC0-20DC81A4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2033" y="3197669"/>
            <a:ext cx="1155160" cy="14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90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931C5D-181E-49D6-893B-EE5E91E28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21963" y="991791"/>
            <a:ext cx="4963571" cy="2148568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9C26F8B5-DEE2-4456-AEC3-4D195FCCC7D2}"/>
              </a:ext>
            </a:extLst>
          </p:cNvPr>
          <p:cNvSpPr txBox="1">
            <a:spLocks/>
          </p:cNvSpPr>
          <p:nvPr/>
        </p:nvSpPr>
        <p:spPr>
          <a:xfrm>
            <a:off x="158466" y="1017897"/>
            <a:ext cx="378235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</a:t>
            </a:r>
            <a:r>
              <a:rPr lang="ru-RU" sz="2400" dirty="0">
                <a:latin typeface="Rostelecom Basis Medium" panose="020B0603030604040103" pitchFamily="34" charset="0"/>
              </a:rPr>
              <a:t> </a:t>
            </a:r>
            <a:r>
              <a:rPr lang="ru-RU" sz="2000" dirty="0"/>
              <a:t>Что делать, если вы получили письмо от своего банка, в котором просят сообщить или подтвердить ваши персональные данные? </a:t>
            </a:r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22C61679-3A7F-4BE8-9C32-4D1EB6BA6C89}"/>
              </a:ext>
            </a:extLst>
          </p:cNvPr>
          <p:cNvSpPr txBox="1">
            <a:spLocks/>
          </p:cNvSpPr>
          <p:nvPr/>
        </p:nvSpPr>
        <p:spPr>
          <a:xfrm>
            <a:off x="4194127" y="1021007"/>
            <a:ext cx="469452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000" dirty="0">
              <a:solidFill>
                <a:srgbClr val="8600FF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84E1E7-9EF1-457B-8A2A-9E378C5F1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502167" y="3221344"/>
            <a:ext cx="3097292" cy="9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7653" y="245039"/>
            <a:ext cx="8219998" cy="433965"/>
          </a:xfrm>
        </p:spPr>
        <p:txBody>
          <a:bodyPr/>
          <a:lstStyle/>
          <a:p>
            <a:pPr lvl="0"/>
            <a:r>
              <a:rPr lang="ru-RU" dirty="0"/>
              <a:t>Прогноз ООН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782391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782391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16294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793459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68492A3-94D8-4439-9307-98F0CA1E5768}"/>
              </a:ext>
            </a:extLst>
          </p:cNvPr>
          <p:cNvGrpSpPr/>
          <p:nvPr/>
        </p:nvGrpSpPr>
        <p:grpSpPr>
          <a:xfrm>
            <a:off x="443281" y="1125899"/>
            <a:ext cx="7797268" cy="2829614"/>
            <a:chOff x="2518206" y="2331614"/>
            <a:chExt cx="5931772" cy="21526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9E90B8-F7AD-403A-B7C3-7A005B45879E}"/>
                </a:ext>
              </a:extLst>
            </p:cNvPr>
            <p:cNvSpPr txBox="1"/>
            <p:nvPr/>
          </p:nvSpPr>
          <p:spPr>
            <a:xfrm>
              <a:off x="2518206" y="2435961"/>
              <a:ext cx="564865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1950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383DB0-E5EE-4172-A91A-C138D1519A29}"/>
                </a:ext>
              </a:extLst>
            </p:cNvPr>
            <p:cNvSpPr txBox="1"/>
            <p:nvPr/>
          </p:nvSpPr>
          <p:spPr>
            <a:xfrm>
              <a:off x="2518206" y="3275436"/>
              <a:ext cx="566085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2010</a:t>
              </a:r>
              <a:endPara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590E41-1F61-4855-96C0-9426520E663D}"/>
                </a:ext>
              </a:extLst>
            </p:cNvPr>
            <p:cNvSpPr txBox="1"/>
            <p:nvPr/>
          </p:nvSpPr>
          <p:spPr>
            <a:xfrm>
              <a:off x="2518206" y="4114911"/>
              <a:ext cx="603889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2050</a:t>
              </a:r>
              <a:endPara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178A6C-1641-43A6-AFD6-B0EACCF6D137}"/>
                </a:ext>
              </a:extLst>
            </p:cNvPr>
            <p:cNvSpPr txBox="1"/>
            <p:nvPr/>
          </p:nvSpPr>
          <p:spPr>
            <a:xfrm>
              <a:off x="7938770" y="2435961"/>
              <a:ext cx="507550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29%</a:t>
              </a:r>
              <a:endPara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D79682-85D6-44FC-B77A-DA4735B28906}"/>
                </a:ext>
              </a:extLst>
            </p:cNvPr>
            <p:cNvSpPr txBox="1"/>
            <p:nvPr/>
          </p:nvSpPr>
          <p:spPr>
            <a:xfrm>
              <a:off x="7938770" y="3275436"/>
              <a:ext cx="479501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51%</a:t>
              </a:r>
              <a:endPara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866768-79A5-49B8-9661-4BF923ACF4B5}"/>
                </a:ext>
              </a:extLst>
            </p:cNvPr>
            <p:cNvSpPr txBox="1"/>
            <p:nvPr/>
          </p:nvSpPr>
          <p:spPr>
            <a:xfrm>
              <a:off x="7938770" y="4114911"/>
              <a:ext cx="511208" cy="28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8600FF"/>
                  </a:solidFill>
                  <a:latin typeface="Rostelecom Basis Medium" panose="020B0603030604040103" pitchFamily="34" charset="0"/>
                </a:rPr>
                <a:t>67%</a:t>
              </a:r>
              <a:endPara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D9DD64F-3237-4C26-B67B-3358BCCD4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275" y="2331614"/>
              <a:ext cx="4316232" cy="215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422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931C5D-181E-49D6-893B-EE5E91E28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21963" y="991791"/>
            <a:ext cx="4963571" cy="2148568"/>
          </a:xfrm>
          <a:prstGeom prst="rect">
            <a:avLst/>
          </a:prstGeom>
        </p:spPr>
      </p:pic>
      <p:sp>
        <p:nvSpPr>
          <p:cNvPr id="13" name="Текст 1">
            <a:extLst>
              <a:ext uri="{FF2B5EF4-FFF2-40B4-BE49-F238E27FC236}">
                <a16:creationId xmlns:a16="http://schemas.microsoft.com/office/drawing/2014/main" id="{9C26F8B5-DEE2-4456-AEC3-4D195FCCC7D2}"/>
              </a:ext>
            </a:extLst>
          </p:cNvPr>
          <p:cNvSpPr txBox="1">
            <a:spLocks/>
          </p:cNvSpPr>
          <p:nvPr/>
        </p:nvSpPr>
        <p:spPr>
          <a:xfrm>
            <a:off x="158466" y="1017897"/>
            <a:ext cx="378235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</a:t>
            </a:r>
            <a:r>
              <a:rPr lang="ru-RU" sz="2400" dirty="0">
                <a:latin typeface="Rostelecom Basis Medium" panose="020B0603030604040103" pitchFamily="34" charset="0"/>
              </a:rPr>
              <a:t> </a:t>
            </a:r>
            <a:r>
              <a:rPr lang="ru-RU" sz="2000" dirty="0"/>
              <a:t>Что делать, если вы получили письмо от своего банка, в котором просят сообщить или подтвердить ваши персональные данные? </a:t>
            </a:r>
            <a:endParaRPr lang="ru-RU" sz="2400" dirty="0"/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22C61679-3A7F-4BE8-9C32-4D1EB6BA6C89}"/>
              </a:ext>
            </a:extLst>
          </p:cNvPr>
          <p:cNvSpPr txBox="1">
            <a:spLocks/>
          </p:cNvSpPr>
          <p:nvPr/>
        </p:nvSpPr>
        <p:spPr>
          <a:xfrm>
            <a:off x="4194127" y="1021007"/>
            <a:ext cx="469452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Ничего не отправлять, так как банки никогда не запрашивают персональные данные — ни в письмах, ни по телефону.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84E1E7-9EF1-457B-8A2A-9E378C5F1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502167" y="3221344"/>
            <a:ext cx="3097292" cy="9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607135-76D9-4711-A67C-8121F2C62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4007" y="991792"/>
            <a:ext cx="3363422" cy="1719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1B50DADE-D58F-436E-BA80-A3C8B27FE780}"/>
              </a:ext>
            </a:extLst>
          </p:cNvPr>
          <p:cNvSpPr txBox="1">
            <a:spLocks/>
          </p:cNvSpPr>
          <p:nvPr/>
        </p:nvSpPr>
        <p:spPr>
          <a:xfrm>
            <a:off x="438074" y="1017897"/>
            <a:ext cx="4514252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</a:t>
            </a:r>
            <a:r>
              <a:rPr lang="ru-RU" sz="2400" dirty="0">
                <a:latin typeface="Rostelecom Basis Medium" panose="020B0603030604040103" pitchFamily="34" charset="0"/>
              </a:rPr>
              <a:t> </a:t>
            </a:r>
            <a:r>
              <a:rPr lang="ru-RU" sz="2000" dirty="0"/>
              <a:t>Вам пришло письмо от имени </a:t>
            </a:r>
            <a:r>
              <a:rPr lang="ru-RU" sz="2000" dirty="0" err="1"/>
              <a:t>Яндекс.Денег</a:t>
            </a:r>
            <a:r>
              <a:rPr lang="ru-RU" sz="2000" dirty="0"/>
              <a:t>. Как распознать поддельный сайт? (например, http://money-yanbex.ru)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8C49C065-4135-4848-A1D3-3213F6AE3E26}"/>
              </a:ext>
            </a:extLst>
          </p:cNvPr>
          <p:cNvSpPr txBox="1">
            <a:spLocks/>
          </p:cNvSpPr>
          <p:nvPr/>
        </p:nvSpPr>
        <p:spPr>
          <a:xfrm>
            <a:off x="5392154" y="1021007"/>
            <a:ext cx="3897503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7361DC-F87C-466A-B638-6390C2C40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181" y="2830977"/>
            <a:ext cx="1793567" cy="15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99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607135-76D9-4711-A67C-8121F2C62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4007" y="991792"/>
            <a:ext cx="3363422" cy="1719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1B50DADE-D58F-436E-BA80-A3C8B27FE780}"/>
              </a:ext>
            </a:extLst>
          </p:cNvPr>
          <p:cNvSpPr txBox="1">
            <a:spLocks/>
          </p:cNvSpPr>
          <p:nvPr/>
        </p:nvSpPr>
        <p:spPr>
          <a:xfrm>
            <a:off x="438074" y="1017897"/>
            <a:ext cx="4514252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</a:t>
            </a:r>
            <a:r>
              <a:rPr lang="ru-RU" sz="2400" dirty="0">
                <a:latin typeface="Rostelecom Basis Medium" panose="020B0603030604040103" pitchFamily="34" charset="0"/>
              </a:rPr>
              <a:t> </a:t>
            </a:r>
            <a:r>
              <a:rPr lang="ru-RU" sz="2000" dirty="0"/>
              <a:t>Вам пришло письмо от имени </a:t>
            </a:r>
            <a:r>
              <a:rPr lang="ru-RU" sz="2000" dirty="0" err="1"/>
              <a:t>Яндекс.Денег</a:t>
            </a:r>
            <a:r>
              <a:rPr lang="ru-RU" sz="2000" dirty="0"/>
              <a:t>. Как распознать поддельный сайт? (например, http://money-yanbex.ru)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8C49C065-4135-4848-A1D3-3213F6AE3E26}"/>
              </a:ext>
            </a:extLst>
          </p:cNvPr>
          <p:cNvSpPr txBox="1">
            <a:spLocks/>
          </p:cNvSpPr>
          <p:nvPr/>
        </p:nvSpPr>
        <p:spPr>
          <a:xfrm>
            <a:off x="5392154" y="1021007"/>
            <a:ext cx="3897503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По опечаткам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8600FF"/>
                </a:solidFill>
              </a:rPr>
              <a:t>в адресной строке (http://money-yanbex.ru).</a:t>
            </a:r>
          </a:p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7361DC-F87C-466A-B638-6390C2C40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181" y="2830977"/>
            <a:ext cx="1793567" cy="15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3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B1DB69-355F-4EB7-8F82-1DA173CD5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1683" y="1000855"/>
            <a:ext cx="3181408" cy="15708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30EE8A14-E493-4132-982D-F31B40315F47}"/>
              </a:ext>
            </a:extLst>
          </p:cNvPr>
          <p:cNvSpPr txBox="1">
            <a:spLocks/>
          </p:cNvSpPr>
          <p:nvPr/>
        </p:nvSpPr>
        <p:spPr>
          <a:xfrm>
            <a:off x="438075" y="1017897"/>
            <a:ext cx="4150944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Какой интернет-протокол обеспечивает безопасный просмотр сайтов? </a:t>
            </a:r>
            <a:endParaRPr lang="ru-RU" sz="2400" dirty="0"/>
          </a:p>
        </p:txBody>
      </p:sp>
      <p:sp>
        <p:nvSpPr>
          <p:cNvPr id="23" name="Текст 1">
            <a:extLst>
              <a:ext uri="{FF2B5EF4-FFF2-40B4-BE49-F238E27FC236}">
                <a16:creationId xmlns:a16="http://schemas.microsoft.com/office/drawing/2014/main" id="{DB5BCBAC-1D43-4C90-84A4-C4E1D2D0AF0C}"/>
              </a:ext>
            </a:extLst>
          </p:cNvPr>
          <p:cNvSpPr txBox="1">
            <a:spLocks/>
          </p:cNvSpPr>
          <p:nvPr/>
        </p:nvSpPr>
        <p:spPr>
          <a:xfrm>
            <a:off x="4897937" y="1029923"/>
            <a:ext cx="280451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A3249DE-164D-4974-88EC-089C2504C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937" y="2103674"/>
            <a:ext cx="1336925" cy="25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9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B1DB69-355F-4EB7-8F82-1DA173CD5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1683" y="1000855"/>
            <a:ext cx="3181408" cy="15708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30EE8A14-E493-4132-982D-F31B40315F47}"/>
              </a:ext>
            </a:extLst>
          </p:cNvPr>
          <p:cNvSpPr txBox="1">
            <a:spLocks/>
          </p:cNvSpPr>
          <p:nvPr/>
        </p:nvSpPr>
        <p:spPr>
          <a:xfrm>
            <a:off x="438075" y="1017897"/>
            <a:ext cx="4150944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Какой интернет-протокол обеспечивает безопасный просмотр сайтов? </a:t>
            </a:r>
            <a:endParaRPr lang="ru-RU" sz="2400" dirty="0"/>
          </a:p>
        </p:txBody>
      </p:sp>
      <p:sp>
        <p:nvSpPr>
          <p:cNvPr id="23" name="Текст 1">
            <a:extLst>
              <a:ext uri="{FF2B5EF4-FFF2-40B4-BE49-F238E27FC236}">
                <a16:creationId xmlns:a16="http://schemas.microsoft.com/office/drawing/2014/main" id="{DB5BCBAC-1D43-4C90-84A4-C4E1D2D0AF0C}"/>
              </a:ext>
            </a:extLst>
          </p:cNvPr>
          <p:cNvSpPr txBox="1">
            <a:spLocks/>
          </p:cNvSpPr>
          <p:nvPr/>
        </p:nvSpPr>
        <p:spPr>
          <a:xfrm>
            <a:off x="4897937" y="1029923"/>
            <a:ext cx="2804515" cy="3516629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000" dirty="0">
                <a:solidFill>
                  <a:srgbClr val="8600FF"/>
                </a:solidFill>
              </a:rPr>
              <a:t>Первые буквы в адресной строке браузера. https:// </a:t>
            </a:r>
          </a:p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A3249DE-164D-4974-88EC-089C2504C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937" y="2103674"/>
            <a:ext cx="1336925" cy="25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9ED528-CE2F-4C9E-BF13-5F2D19277A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82" y="991792"/>
            <a:ext cx="2552093" cy="1754564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38075" y="985998"/>
            <a:ext cx="4150944" cy="3516629"/>
          </a:xfrm>
        </p:spPr>
        <p:txBody>
          <a:bodyPr anchor="t"/>
          <a:lstStyle/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Как лучше всего сообщить близким номер своей банковской карты?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2" name="Текст 1">
            <a:extLst>
              <a:ext uri="{FF2B5EF4-FFF2-40B4-BE49-F238E27FC236}">
                <a16:creationId xmlns:a16="http://schemas.microsoft.com/office/drawing/2014/main" id="{DE16139C-DCB7-466E-9626-36E01F9D8FAF}"/>
              </a:ext>
            </a:extLst>
          </p:cNvPr>
          <p:cNvSpPr txBox="1">
            <a:spLocks/>
          </p:cNvSpPr>
          <p:nvPr/>
        </p:nvSpPr>
        <p:spPr>
          <a:xfrm>
            <a:off x="4808422" y="1469397"/>
            <a:ext cx="2798091" cy="1010670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lang="ru-RU" sz="2400" dirty="0">
              <a:solidFill>
                <a:srgbClr val="8600F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F1A076-69F3-4EDE-A5C3-03D7041FF2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278" y="2480066"/>
            <a:ext cx="1363832" cy="22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92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9ED528-CE2F-4C9E-BF13-5F2D19277A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82" y="991792"/>
            <a:ext cx="2552093" cy="1754564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38075" y="985998"/>
            <a:ext cx="4150944" cy="3516629"/>
          </a:xfrm>
        </p:spPr>
        <p:txBody>
          <a:bodyPr anchor="t"/>
          <a:lstStyle/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Вопрос: </a:t>
            </a:r>
            <a:r>
              <a:rPr lang="ru-RU" sz="2000" dirty="0"/>
              <a:t>Как лучше всего сообщить близким номер своей банковской карты?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2" name="Текст 1">
            <a:extLst>
              <a:ext uri="{FF2B5EF4-FFF2-40B4-BE49-F238E27FC236}">
                <a16:creationId xmlns:a16="http://schemas.microsoft.com/office/drawing/2014/main" id="{DE16139C-DCB7-466E-9626-36E01F9D8FAF}"/>
              </a:ext>
            </a:extLst>
          </p:cNvPr>
          <p:cNvSpPr txBox="1">
            <a:spLocks/>
          </p:cNvSpPr>
          <p:nvPr/>
        </p:nvSpPr>
        <p:spPr>
          <a:xfrm>
            <a:off x="4808422" y="1469397"/>
            <a:ext cx="2798091" cy="1010670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marR="0" indent="0" algn="l" defTabSz="309563" eaLnBrk="1" latinLnBrk="0" hangingPunct="1">
              <a:lnSpc>
                <a:spcPct val="13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stelecom Basis" panose="020B0503030604040103" pitchFamily="34" charset="0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240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Ответ: </a:t>
            </a:r>
            <a:r>
              <a:rPr lang="ru-RU" sz="2400" dirty="0">
                <a:solidFill>
                  <a:srgbClr val="8600FF"/>
                </a:solidFill>
              </a:rPr>
              <a:t>Лично!!!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F1A076-69F3-4EDE-A5C3-03D7041FF2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278" y="2480066"/>
            <a:ext cx="1363832" cy="22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0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35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6F2C-FA71-46A3-8228-81442AA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44" y="182173"/>
            <a:ext cx="7082679" cy="646331"/>
          </a:xfrm>
          <a:noFill/>
        </p:spPr>
        <p:txBody>
          <a:bodyPr/>
          <a:lstStyle/>
          <a:p>
            <a:r>
              <a:rPr lang="ru-RU" sz="2400" dirty="0">
                <a:solidFill>
                  <a:srgbClr val="8600FF"/>
                </a:solidFill>
              </a:rPr>
              <a:t>Компоненты Умных городов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DE59A-28BA-4119-9974-DAD75737ED23}"/>
              </a:ext>
            </a:extLst>
          </p:cNvPr>
          <p:cNvSpPr txBox="1"/>
          <p:nvPr/>
        </p:nvSpPr>
        <p:spPr>
          <a:xfrm>
            <a:off x="349478" y="1459813"/>
            <a:ext cx="3812946" cy="240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Видеонаблюдение и </a:t>
            </a:r>
            <a:r>
              <a:rPr lang="ru-RU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видеоаналитика</a:t>
            </a:r>
            <a:endParaRPr lang="ru-RU" b="0" dirty="0">
              <a:solidFill>
                <a:schemeClr val="bg1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Камеры </a:t>
            </a:r>
            <a:r>
              <a:rPr lang="ru-RU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видеофиксации</a:t>
            </a:r>
            <a:endParaRPr lang="ru-RU" b="0" dirty="0">
              <a:solidFill>
                <a:schemeClr val="bg1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Ситуационные центры, ЕДДС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Система 112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ИТС – интеллектуальные транспортные системы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Безопасность на общественном транспорте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Профессиональная радиосвязь и широкополосный доступ (LTE, 5G)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IoT</a:t>
            </a: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 – Интернет вещей</a:t>
            </a:r>
            <a:endParaRPr lang="en-US" b="0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EAFAE-1445-4F35-9589-89F4B9FC4A7F}"/>
              </a:ext>
            </a:extLst>
          </p:cNvPr>
          <p:cNvSpPr txBox="1"/>
          <p:nvPr/>
        </p:nvSpPr>
        <p:spPr>
          <a:xfrm>
            <a:off x="4685126" y="1459813"/>
            <a:ext cx="3479571" cy="240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Беспилотные автомобили</a:t>
            </a:r>
            <a:endParaRPr lang="en-US" b="0" dirty="0">
              <a:solidFill>
                <a:schemeClr val="bg1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Биометрия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Обработка неструктурированных данных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Технологии поддержки принятия решений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Дополненная и виртуальная реальность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Распределенные базы данных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Геоинформационные технологии и навигация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Машинное обучение</a:t>
            </a:r>
          </a:p>
          <a:p>
            <a:pPr marL="171450" indent="-171450" algn="l">
              <a:lnSpc>
                <a:spcPct val="150000"/>
              </a:lnSpc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Облачные/туманные/граничные вычисления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16B22F-8C70-415E-BBF0-BB7AFAE18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9622" y="412063"/>
            <a:ext cx="1104900" cy="1047750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3B6446AA-9520-42E6-8985-E1FE2EBEF31C}"/>
              </a:ext>
            </a:extLst>
          </p:cNvPr>
          <p:cNvSpPr txBox="1">
            <a:spLocks/>
          </p:cNvSpPr>
          <p:nvPr/>
        </p:nvSpPr>
        <p:spPr>
          <a:xfrm>
            <a:off x="7547773" y="4701810"/>
            <a:ext cx="2057400" cy="273844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2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  <a:latin typeface="Rostelecom Basis Medium" panose="020B0603030604040103" pitchFamily="34" charset="0"/>
              </a:rPr>
              <a:pPr/>
              <a:t>4</a:t>
            </a:fld>
            <a:endParaRPr lang="ru-RU" dirty="0">
              <a:solidFill>
                <a:schemeClr val="bg1"/>
              </a:solidFill>
              <a:latin typeface="Rostelecom Basis Medium" panose="020B06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6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E8B606-E9BF-4F65-977B-3A86F5B41B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63F51AA-446E-4C3F-AB40-CF695B02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6" y="401694"/>
            <a:ext cx="6487257" cy="571919"/>
          </a:xfrm>
        </p:spPr>
        <p:txBody>
          <a:bodyPr/>
          <a:lstStyle/>
          <a:p>
            <a:pPr lvl="0"/>
            <a:r>
              <a:rPr lang="ru-RU" sz="2400" dirty="0"/>
              <a:t>Угрозы кибербезопасности умных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245286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724" y="745"/>
          <a:ext cx="722" cy="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" y="745"/>
                        <a:ext cx="722" cy="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2"/>
          <p:cNvSpPr/>
          <p:nvPr/>
        </p:nvSpPr>
        <p:spPr>
          <a:xfrm>
            <a:off x="0" y="-180"/>
            <a:ext cx="4572000" cy="5143572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819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60949" y="-181"/>
            <a:ext cx="7283053" cy="51435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819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340" y="1996831"/>
            <a:ext cx="4308130" cy="93062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7">
              <a:spcBef>
                <a:spcPts val="57"/>
              </a:spcBef>
            </a:pPr>
            <a:r>
              <a:rPr sz="3000" b="0" spc="2" dirty="0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Киберугроза:</a:t>
            </a:r>
            <a:endParaRPr sz="3000" b="0" dirty="0">
              <a:solidFill>
                <a:prstClr val="black"/>
              </a:solidFill>
              <a:latin typeface="Rostelecom Basis Medium" panose="020B0603030604040103" pitchFamily="34" charset="0"/>
              <a:cs typeface="ChevinPro-DemiBold"/>
            </a:endParaRPr>
          </a:p>
          <a:p>
            <a:pPr marL="5777">
              <a:spcBef>
                <a:spcPts val="16"/>
              </a:spcBef>
            </a:pPr>
            <a:r>
              <a:rPr sz="3000" b="0" spc="5" dirty="0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миф </a:t>
            </a:r>
            <a:r>
              <a:rPr sz="3000" b="0" spc="5" dirty="0" err="1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или</a:t>
            </a:r>
            <a:r>
              <a:rPr sz="3000" b="0" spc="-23" dirty="0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 </a:t>
            </a:r>
            <a:r>
              <a:rPr lang="ru-RU" sz="3000" b="0" spc="-23" dirty="0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р</a:t>
            </a:r>
            <a:r>
              <a:rPr sz="3000" b="0" spc="2" dirty="0" err="1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еальность</a:t>
            </a:r>
            <a:r>
              <a:rPr sz="3000" b="0" spc="2" dirty="0">
                <a:solidFill>
                  <a:srgbClr val="FFFFFF"/>
                </a:solidFill>
                <a:latin typeface="Rostelecom Basis Medium" panose="020B0603030604040103" pitchFamily="34" charset="0"/>
                <a:cs typeface="ChevinPro-DemiBold"/>
              </a:rPr>
              <a:t>?</a:t>
            </a:r>
            <a:endParaRPr sz="3000" b="0" dirty="0">
              <a:solidFill>
                <a:prstClr val="black"/>
              </a:solidFill>
              <a:latin typeface="Rostelecom Basis Medium" panose="020B0603030604040103" pitchFamily="34" charset="0"/>
              <a:cs typeface="ChevinPro-DemiBold"/>
            </a:endParaRPr>
          </a:p>
        </p:txBody>
      </p:sp>
    </p:spTree>
    <p:extLst>
      <p:ext uri="{BB962C8B-B14F-4D97-AF65-F5344CB8AC3E}">
        <p14:creationId xmlns:p14="http://schemas.microsoft.com/office/powerpoint/2010/main" val="6198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518835" y="1612"/>
            <a:ext cx="4377917" cy="4865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Домены (сайты).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В наше время уже бывает, что имя ребенку подбирают под свободный домен.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Цифровые ресурсы. </a:t>
            </a:r>
            <a:r>
              <a:rPr lang="ru-RU" sz="14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Wi-Fi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, место в облачном хранилище, виртуальные машины и прочее.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Цифровая техника.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Телефон, компьютер и прочая умная электроника. 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Автомобиль.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Машины все больше превращаются  в компьютер на колесах – со всеми  вытекающими рисками.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8600FF"/>
                </a:solidFill>
                <a:latin typeface="Rostelecom Basis" panose="020B0503030604040103" pitchFamily="34" charset="0"/>
              </a:rPr>
              <a:t>Умный дом.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Эта тема только набирает популярность и пока не слишком волнует киберпреступников, но угрозы будут расти.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41376" y="813435"/>
            <a:ext cx="4150944" cy="3516629"/>
          </a:xfrm>
        </p:spPr>
        <p:txBody>
          <a:bodyPr anchor="t"/>
          <a:lstStyle/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Деньги. </a:t>
            </a:r>
            <a:r>
              <a:rPr lang="ru-RU" sz="1400" dirty="0"/>
              <a:t>(они уже электронные)</a:t>
            </a:r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Бонусы. </a:t>
            </a:r>
            <a:r>
              <a:rPr lang="ru-RU" sz="1400" dirty="0"/>
              <a:t>«Как бы деньги».</a:t>
            </a:r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Персональные данные, </a:t>
            </a:r>
            <a:r>
              <a:rPr lang="ru-RU" sz="1400" dirty="0"/>
              <a:t>включая медицинские. </a:t>
            </a:r>
            <a:endParaRPr lang="en-US" sz="1400" dirty="0"/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Репутация. </a:t>
            </a:r>
            <a:r>
              <a:rPr lang="ru-RU" sz="1400" dirty="0"/>
              <a:t>Интернет помнит все.</a:t>
            </a:r>
            <a:endParaRPr lang="en-US" sz="1400" dirty="0"/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Переписка. </a:t>
            </a:r>
            <a:r>
              <a:rPr lang="ru-RU" sz="1400" dirty="0"/>
              <a:t>Деловая и личная.</a:t>
            </a:r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Цифровые коллекции. </a:t>
            </a:r>
            <a:r>
              <a:rPr lang="ru-RU" sz="1400" dirty="0"/>
              <a:t>Музыка, кино, файлы, фотографии. </a:t>
            </a:r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Виртуальные вещи. </a:t>
            </a:r>
            <a:r>
              <a:rPr lang="ru-RU" sz="1400" dirty="0"/>
              <a:t>Пока в играх, дальше – больше.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600FF"/>
                </a:solidFill>
              </a:rPr>
              <a:t>Контакты и заметки. </a:t>
            </a:r>
            <a:r>
              <a:rPr lang="ru-RU" sz="1400" dirty="0"/>
              <a:t>Ведь никто уже не держит записных книжек, не так ли?</a:t>
            </a:r>
          </a:p>
          <a:p>
            <a:pPr marL="285750" lvl="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8836" y="272462"/>
            <a:ext cx="8219998" cy="766364"/>
          </a:xfrm>
        </p:spPr>
        <p:txBody>
          <a:bodyPr/>
          <a:lstStyle/>
          <a:p>
            <a:r>
              <a:rPr lang="ru-RU" dirty="0">
                <a:latin typeface="Rostelecom Basis Medium" panose="020B0603030604040103" pitchFamily="34" charset="0"/>
              </a:rPr>
              <a:t>Мифы о «цифровых бедняках»</a:t>
            </a:r>
            <a:br>
              <a:rPr lang="ru-RU" dirty="0">
                <a:latin typeface="Rostelecom Basis Medium" panose="020B0603030604040103" pitchFamily="34" charset="0"/>
              </a:rPr>
            </a:br>
            <a:endParaRPr lang="ru-RU" dirty="0">
              <a:latin typeface="Rostelecom Basis Medium" panose="020B06030306040401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0608" y="2347338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6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43281" y="1550474"/>
            <a:ext cx="4150944" cy="2042547"/>
          </a:xfrm>
        </p:spPr>
        <p:txBody>
          <a:bodyPr anchor="t"/>
          <a:lstStyle/>
          <a:p>
            <a:pPr marL="285750" indent="-285750"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Calibri" panose="020F0502020204030204" pitchFamily="34" charset="0"/>
              </a:rPr>
              <a:t>Обогащение за ваш счет</a:t>
            </a:r>
          </a:p>
          <a:p>
            <a:pPr marL="285750" indent="-285750"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Calibri" panose="020F0502020204030204" pitchFamily="34" charset="0"/>
              </a:rPr>
              <a:t>За счет ваших друзей</a:t>
            </a:r>
          </a:p>
          <a:p>
            <a:pPr marL="285750" indent="-285750"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Calibri" panose="020F0502020204030204" pitchFamily="34" charset="0"/>
              </a:rPr>
              <a:t>Политические активисты</a:t>
            </a:r>
          </a:p>
          <a:p>
            <a:pPr marL="285750" indent="-285750"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Calibri" panose="020F0502020204030204" pitchFamily="34" charset="0"/>
              </a:rPr>
              <a:t>Вербовка криминала</a:t>
            </a:r>
          </a:p>
          <a:p>
            <a:pPr marL="285750" indent="-285750">
              <a:buClr>
                <a:srgbClr val="8600FF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Calibri" panose="020F0502020204030204" pitchFamily="34" charset="0"/>
              </a:rPr>
              <a:t>Поступки психически нездоровых людей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0968" y="278906"/>
            <a:ext cx="8219998" cy="433965"/>
          </a:xfrm>
        </p:spPr>
        <p:txBody>
          <a:bodyPr/>
          <a:lstStyle/>
          <a:p>
            <a:r>
              <a:rPr lang="ru-RU" dirty="0">
                <a:latin typeface="Rostelecom Basis Medium" panose="020B0603030604040103" pitchFamily="34" charset="0"/>
                <a:cs typeface="Calibri" panose="020F0502020204030204" pitchFamily="34" charset="0"/>
              </a:rPr>
              <a:t>Цели злоумышленников: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416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20" y="813435"/>
            <a:ext cx="1975104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b="0" dirty="0">
              <a:solidFill>
                <a:srgbClr val="313131"/>
              </a:solidFill>
              <a:latin typeface="Rostelecom Basis Medium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69674-AD22-4F45-8623-7F581F4334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3280" y="789288"/>
            <a:ext cx="5056342" cy="35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7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017" y="251095"/>
            <a:ext cx="8219998" cy="4706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dirty="0">
                <a:latin typeface="Rostelecom Basis Medium" panose="020B0603030604040103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Как нас взламывают?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35155" y="3824503"/>
            <a:ext cx="184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accent5">
                  <a:lumMod val="75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A5A30F67-10F4-4B19-BD1E-68E7806FF9FB}"/>
              </a:ext>
            </a:extLst>
          </p:cNvPr>
          <p:cNvSpPr txBox="1">
            <a:spLocks/>
          </p:cNvSpPr>
          <p:nvPr/>
        </p:nvSpPr>
        <p:spPr>
          <a:xfrm>
            <a:off x="814645" y="2258390"/>
            <a:ext cx="4098746" cy="20109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Фишинг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latin typeface="Rostelecom Basis" panose="020B0503030604040103" pitchFamily="34" charset="0"/>
            </a:endParaRP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Социальная инженерия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Зловреды</a:t>
            </a: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 на сайтах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Утечки баз паролей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D4C2FFF-5290-458E-B9E8-8013117BC0C4}"/>
              </a:ext>
            </a:extLst>
          </p:cNvPr>
          <p:cNvSpPr txBox="1">
            <a:spLocks/>
          </p:cNvSpPr>
          <p:nvPr/>
        </p:nvSpPr>
        <p:spPr>
          <a:xfrm>
            <a:off x="4832704" y="1778500"/>
            <a:ext cx="2032747" cy="3307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«Прицельно»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6B7B2510-C6C9-416E-837E-DCEE4B4F36F9}"/>
              </a:ext>
            </a:extLst>
          </p:cNvPr>
          <p:cNvSpPr txBox="1">
            <a:spLocks/>
          </p:cNvSpPr>
          <p:nvPr/>
        </p:nvSpPr>
        <p:spPr>
          <a:xfrm>
            <a:off x="4508471" y="2252937"/>
            <a:ext cx="4544348" cy="20109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Брутфорс</a:t>
            </a: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 </a:t>
            </a:r>
            <a:r>
              <a:rPr lang="ru-RU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эккаунтов</a:t>
            </a: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  <a:latin typeface="Rostelecom Basis" panose="020B0503030604040103" pitchFamily="34" charset="0"/>
            </a:endParaRP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Зараженные флэшки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Взлом через ваших близких</a:t>
            </a:r>
          </a:p>
          <a:p>
            <a:pPr lvl="1" indent="-342900">
              <a:spcBef>
                <a:spcPts val="0"/>
              </a:spcBef>
              <a:spcAft>
                <a:spcPts val="900"/>
              </a:spcAft>
              <a:buClr>
                <a:srgbClr val="8600FF"/>
              </a:buClr>
              <a:buFont typeface="+mj-lt"/>
              <a:buAutoNum type="arabicPeriod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stelecom Basis" panose="020B0503030604040103" pitchFamily="34" charset="0"/>
              </a:rPr>
              <a:t>Физический доступ к устройствам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35D16F1-3CF5-463B-A78C-8052595D08B9}"/>
              </a:ext>
            </a:extLst>
          </p:cNvPr>
          <p:cNvSpPr txBox="1">
            <a:spLocks/>
          </p:cNvSpPr>
          <p:nvPr/>
        </p:nvSpPr>
        <p:spPr>
          <a:xfrm>
            <a:off x="1088798" y="1778500"/>
            <a:ext cx="2640095" cy="3307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C8023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" panose="020B05020405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800" b="0" dirty="0">
                <a:solidFill>
                  <a:srgbClr val="8600FF"/>
                </a:solidFill>
                <a:latin typeface="Rostelecom Basis Medium" panose="020B0603030604040103" pitchFamily="34" charset="0"/>
              </a:rPr>
              <a:t>«Широковещательно»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E7A00C-35FA-4B19-87EB-7B5E881AC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4663" y="1757105"/>
            <a:ext cx="682498" cy="628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3763FB-6354-414A-9AE0-4125767DC6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97" y="1754242"/>
            <a:ext cx="685608" cy="6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9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Обложки презентаций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B8ED14AB-B908-499F-8249-6D68D52965C6}"/>
    </a:ext>
  </a:extLst>
</a:theme>
</file>

<file path=ppt/theme/theme2.xml><?xml version="1.0" encoding="utf-8"?>
<a:theme xmlns:a="http://schemas.openxmlformats.org/drawingml/2006/main" name="Темы и обложки разделов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1A6F4A2-8E1F-465E-B446-77F29F271F04}"/>
    </a:ext>
  </a:extLst>
</a:theme>
</file>

<file path=ppt/theme/theme3.xml><?xml version="1.0" encoding="utf-8"?>
<a:theme xmlns:a="http://schemas.openxmlformats.org/drawingml/2006/main" name="Тезисы и цитат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90000" rtlCol="0">
        <a:spAutoFit/>
      </a:bodyPr>
      <a:lstStyle>
        <a:defPPr algn="l">
          <a:lnSpc>
            <a:spcPct val="130000"/>
          </a:lnSpc>
          <a:defRPr sz="1800" b="0" dirty="0">
            <a:solidFill>
              <a:schemeClr val="bg1"/>
            </a:solidFill>
            <a:latin typeface="Basis Grotesque Pro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F84F21FF-FA20-4F81-8CAE-0E4EE5B18367}"/>
    </a:ext>
  </a:extLst>
</a:theme>
</file>

<file path=ppt/theme/theme4.xml><?xml version="1.0" encoding="utf-8"?>
<a:theme xmlns:a="http://schemas.openxmlformats.org/drawingml/2006/main" name="Основные типы страниц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FB9068A-9D31-4872-B35A-1091B1577EE0}"/>
    </a:ext>
  </a:extLst>
</a:theme>
</file>

<file path=ppt/theme/theme5.xml><?xml version="1.0" encoding="utf-8"?>
<a:theme xmlns:a="http://schemas.openxmlformats.org/drawingml/2006/main" name="Инфографика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03B17460-27D6-4F73-8EF9-3CB1E99E4DE1}"/>
    </a:ext>
  </a:extLst>
</a:theme>
</file>

<file path=ppt/theme/theme6.xml><?xml version="1.0" encoding="utf-8"?>
<a:theme xmlns:a="http://schemas.openxmlformats.org/drawingml/2006/main" name="Таблицы и графики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C9C646AE-174D-4F7E-A164-16E85BE3D56E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Ростелеком-Солар</Template>
  <TotalTime>7396</TotalTime>
  <Words>1128</Words>
  <Application>Microsoft Office PowerPoint</Application>
  <PresentationFormat>Экран (16:9)</PresentationFormat>
  <Paragraphs>151</Paragraphs>
  <Slides>37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60" baseType="lpstr">
      <vt:lpstr>Basis Grotesque Pro</vt:lpstr>
      <vt:lpstr>Basis Grotesque Pro Medium</vt:lpstr>
      <vt:lpstr>Rostelecom Basis Medium </vt:lpstr>
      <vt:lpstr>Calibri</vt:lpstr>
      <vt:lpstr>Times New Roman</vt:lpstr>
      <vt:lpstr>Helvetica Neue Medium</vt:lpstr>
      <vt:lpstr>ChevinPro-DemiBold</vt:lpstr>
      <vt:lpstr>Helvetica Neue</vt:lpstr>
      <vt:lpstr>Arial Regular</vt:lpstr>
      <vt:lpstr>Verdana</vt:lpstr>
      <vt:lpstr>Arial</vt:lpstr>
      <vt:lpstr>Chevin Pro Medium</vt:lpstr>
      <vt:lpstr>Rostelecom Basis regular </vt:lpstr>
      <vt:lpstr>Rostelecom Basis Medium</vt:lpstr>
      <vt:lpstr>Tahoma</vt:lpstr>
      <vt:lpstr>Rostelecom Basis</vt:lpstr>
      <vt:lpstr>Обложки презентаций</vt:lpstr>
      <vt:lpstr>Темы и обложки разделов</vt:lpstr>
      <vt:lpstr>Тезисы и цитаты</vt:lpstr>
      <vt:lpstr>Основные типы страницы</vt:lpstr>
      <vt:lpstr>Инфографика</vt:lpstr>
      <vt:lpstr>Таблицы и графики</vt:lpstr>
      <vt:lpstr>think-cell Slide</vt:lpstr>
      <vt:lpstr>Основы кибергигиены</vt:lpstr>
      <vt:lpstr>Масштабы перемен</vt:lpstr>
      <vt:lpstr>Прогноз ООН</vt:lpstr>
      <vt:lpstr>Компоненты Умных городов</vt:lpstr>
      <vt:lpstr>Угрозы кибербезопасности умных городов</vt:lpstr>
      <vt:lpstr>Презентация PowerPoint</vt:lpstr>
      <vt:lpstr>Мифы о «цифровых бедняках» </vt:lpstr>
      <vt:lpstr>Цели злоумышленников:</vt:lpstr>
      <vt:lpstr>Как нас взламывают?</vt:lpstr>
      <vt:lpstr>Беспечность</vt:lpstr>
      <vt:lpstr>Как узнать что я заражен?</vt:lpstr>
      <vt:lpstr>Как узнать что я заражен?</vt:lpstr>
      <vt:lpstr>Как узнать что я заражен?</vt:lpstr>
      <vt:lpstr>Два ключа лучше, чем один!</vt:lpstr>
      <vt:lpstr>Правила парольной защиты</vt:lpstr>
      <vt:lpstr>Презентация PowerPoint</vt:lpstr>
      <vt:lpstr>Презентация PowerPoint</vt:lpstr>
      <vt:lpstr>Несколько правил кибергигиены:</vt:lpstr>
      <vt:lpstr>Примеры фишинга</vt:lpstr>
      <vt:lpstr>Вот приходит «жирный тролль»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Прямов Кирилл</dc:creator>
  <cp:lastModifiedBy>Седов Олег Витальевич</cp:lastModifiedBy>
  <cp:revision>211</cp:revision>
  <dcterms:created xsi:type="dcterms:W3CDTF">2019-07-16T09:32:56Z</dcterms:created>
  <dcterms:modified xsi:type="dcterms:W3CDTF">2022-02-21T13:48:20Z</dcterms:modified>
</cp:coreProperties>
</file>